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3" r:id="rId4"/>
    <p:sldId id="265" r:id="rId5"/>
    <p:sldId id="266" r:id="rId6"/>
    <p:sldId id="307" r:id="rId7"/>
    <p:sldId id="270" r:id="rId8"/>
    <p:sldId id="271" r:id="rId9"/>
    <p:sldId id="275" r:id="rId10"/>
    <p:sldId id="276" r:id="rId11"/>
    <p:sldId id="269" r:id="rId12"/>
    <p:sldId id="287" r:id="rId13"/>
    <p:sldId id="288" r:id="rId14"/>
    <p:sldId id="304" r:id="rId15"/>
    <p:sldId id="285" r:id="rId16"/>
    <p:sldId id="300" r:id="rId17"/>
    <p:sldId id="301" r:id="rId18"/>
    <p:sldId id="283" r:id="rId19"/>
    <p:sldId id="281" r:id="rId20"/>
    <p:sldId id="282" r:id="rId21"/>
    <p:sldId id="284" r:id="rId22"/>
    <p:sldId id="299" r:id="rId23"/>
    <p:sldId id="305" r:id="rId24"/>
    <p:sldId id="286" r:id="rId25"/>
    <p:sldId id="302" r:id="rId26"/>
    <p:sldId id="306" r:id="rId27"/>
    <p:sldId id="309" r:id="rId28"/>
    <p:sldId id="310" r:id="rId29"/>
    <p:sldId id="31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29E9E"/>
    <a:srgbClr val="AE282F"/>
    <a:srgbClr val="0D2041"/>
    <a:srgbClr val="000079"/>
    <a:srgbClr val="CB0000"/>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9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Guaranteed right</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0.39</c:v>
                </c:pt>
                <c:pt idx="1">
                  <c:v>0.15</c:v>
                </c:pt>
                <c:pt idx="2">
                  <c:v>0.36</c:v>
                </c:pt>
                <c:pt idx="3">
                  <c:v>0.61</c:v>
                </c:pt>
              </c:numCache>
            </c:numRef>
          </c:val>
        </c:ser>
        <c:ser>
          <c:idx val="1"/>
          <c:order val="1"/>
          <c:tx>
            <c:strRef>
              <c:f>Sheet1!$A$3</c:f>
              <c:strCache>
                <c:ptCount val="1"/>
                <c:pt idx="0">
                  <c:v>Citizens responsible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0.49</c:v>
                </c:pt>
                <c:pt idx="1">
                  <c:v>0.77</c:v>
                </c:pt>
                <c:pt idx="2">
                  <c:v>0.5</c:v>
                </c:pt>
                <c:pt idx="3">
                  <c:v>0.26</c:v>
                </c:pt>
              </c:numCache>
            </c:numRef>
          </c:val>
        </c:ser>
        <c:dLbls>
          <c:showLegendKey val="0"/>
          <c:showVal val="1"/>
          <c:showCatName val="0"/>
          <c:showSerName val="0"/>
          <c:showPercent val="0"/>
          <c:showBubbleSize val="0"/>
        </c:dLbls>
        <c:gapWidth val="150"/>
        <c:axId val="-2147465208"/>
        <c:axId val="-2143043704"/>
      </c:barChart>
      <c:catAx>
        <c:axId val="-2147465208"/>
        <c:scaling>
          <c:orientation val="minMax"/>
        </c:scaling>
        <c:delete val="0"/>
        <c:axPos val="b"/>
        <c:majorTickMark val="out"/>
        <c:minorTickMark val="none"/>
        <c:tickLblPos val="nextTo"/>
        <c:crossAx val="-2143043704"/>
        <c:crosses val="autoZero"/>
        <c:auto val="1"/>
        <c:lblAlgn val="ctr"/>
        <c:lblOffset val="100"/>
        <c:noMultiLvlLbl val="0"/>
      </c:catAx>
      <c:valAx>
        <c:axId val="-2143043704"/>
        <c:scaling>
          <c:orientation val="minMax"/>
        </c:scaling>
        <c:delete val="1"/>
        <c:axPos val="l"/>
        <c:numFmt formatCode="0%" sourceLinked="1"/>
        <c:majorTickMark val="out"/>
        <c:minorTickMark val="none"/>
        <c:tickLblPos val="nextTo"/>
        <c:crossAx val="-2147465208"/>
        <c:crosses val="autoZero"/>
        <c:crossBetween val="between"/>
      </c:valAx>
    </c:plotArea>
    <c:legend>
      <c:legendPos val="t"/>
      <c:layout>
        <c:manualLayout>
          <c:xMode val="edge"/>
          <c:yMode val="edge"/>
          <c:x val="0.212667444347234"/>
          <c:y val="0.0589266858787842"/>
          <c:w val="0.574665111305531"/>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0.52</c:v>
                </c:pt>
                <c:pt idx="1">
                  <c:v>0.54</c:v>
                </c:pt>
                <c:pt idx="2">
                  <c:v>0.55</c:v>
                </c:pt>
              </c:numCache>
            </c:numRef>
          </c:val>
        </c:ser>
        <c:dLbls>
          <c:showLegendKey val="0"/>
          <c:showVal val="1"/>
          <c:showCatName val="0"/>
          <c:showSerName val="0"/>
          <c:showPercent val="0"/>
          <c:showBubbleSize val="0"/>
        </c:dLbls>
        <c:gapWidth val="75"/>
        <c:axId val="2077112104"/>
        <c:axId val="2077074776"/>
      </c:barChart>
      <c:catAx>
        <c:axId val="2077112104"/>
        <c:scaling>
          <c:orientation val="minMax"/>
        </c:scaling>
        <c:delete val="1"/>
        <c:axPos val="l"/>
        <c:majorTickMark val="out"/>
        <c:minorTickMark val="none"/>
        <c:tickLblPos val="nextTo"/>
        <c:crossAx val="2077074776"/>
        <c:crosses val="autoZero"/>
        <c:auto val="1"/>
        <c:lblAlgn val="ctr"/>
        <c:lblOffset val="100"/>
        <c:noMultiLvlLbl val="0"/>
      </c:catAx>
      <c:valAx>
        <c:axId val="2077074776"/>
        <c:scaling>
          <c:orientation val="minMax"/>
          <c:min val="0.0"/>
        </c:scaling>
        <c:delete val="1"/>
        <c:axPos val="b"/>
        <c:numFmt formatCode="0%" sourceLinked="1"/>
        <c:majorTickMark val="out"/>
        <c:minorTickMark val="none"/>
        <c:tickLblPos val="nextTo"/>
        <c:crossAx val="2077112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Sheet1!$A$2:$A$3</c:f>
              <c:strCache>
                <c:ptCount val="2"/>
                <c:pt idx="0">
                  <c:v>Category 1</c:v>
                </c:pt>
                <c:pt idx="1">
                  <c:v>Category 2</c:v>
                </c:pt>
              </c:strCache>
            </c:strRef>
          </c:cat>
          <c:val>
            <c:numRef>
              <c:f>Sheet1!$B$2:$B$3</c:f>
              <c:numCache>
                <c:formatCode>0%</c:formatCode>
                <c:ptCount val="2"/>
                <c:pt idx="0">
                  <c:v>0.44</c:v>
                </c:pt>
                <c:pt idx="1">
                  <c:v>0.49</c:v>
                </c:pt>
              </c:numCache>
            </c:numRef>
          </c:val>
        </c:ser>
        <c:dLbls>
          <c:showLegendKey val="0"/>
          <c:showVal val="1"/>
          <c:showCatName val="0"/>
          <c:showSerName val="0"/>
          <c:showPercent val="0"/>
          <c:showBubbleSize val="0"/>
        </c:dLbls>
        <c:gapWidth val="75"/>
        <c:axId val="2076900360"/>
        <c:axId val="2076801816"/>
      </c:barChart>
      <c:catAx>
        <c:axId val="2076900360"/>
        <c:scaling>
          <c:orientation val="minMax"/>
        </c:scaling>
        <c:delete val="1"/>
        <c:axPos val="l"/>
        <c:majorTickMark val="out"/>
        <c:minorTickMark val="none"/>
        <c:tickLblPos val="nextTo"/>
        <c:crossAx val="2076801816"/>
        <c:crosses val="autoZero"/>
        <c:auto val="1"/>
        <c:lblAlgn val="ctr"/>
        <c:lblOffset val="100"/>
        <c:noMultiLvlLbl val="0"/>
      </c:catAx>
      <c:valAx>
        <c:axId val="2076801816"/>
        <c:scaling>
          <c:orientation val="minMax"/>
          <c:min val="0.0"/>
        </c:scaling>
        <c:delete val="1"/>
        <c:axPos val="b"/>
        <c:numFmt formatCode="0%" sourceLinked="1"/>
        <c:majorTickMark val="out"/>
        <c:minorTickMark val="none"/>
        <c:tickLblPos val="nextTo"/>
        <c:crossAx val="2076900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0.38</c:v>
                </c:pt>
                <c:pt idx="1">
                  <c:v>0.4</c:v>
                </c:pt>
                <c:pt idx="2">
                  <c:v>0.41</c:v>
                </c:pt>
              </c:numCache>
            </c:numRef>
          </c:val>
        </c:ser>
        <c:dLbls>
          <c:showLegendKey val="0"/>
          <c:showVal val="1"/>
          <c:showCatName val="0"/>
          <c:showSerName val="0"/>
          <c:showPercent val="0"/>
          <c:showBubbleSize val="0"/>
        </c:dLbls>
        <c:gapWidth val="75"/>
        <c:axId val="-2143000936"/>
        <c:axId val="2121124040"/>
      </c:barChart>
      <c:catAx>
        <c:axId val="-2143000936"/>
        <c:scaling>
          <c:orientation val="minMax"/>
        </c:scaling>
        <c:delete val="1"/>
        <c:axPos val="l"/>
        <c:majorTickMark val="out"/>
        <c:minorTickMark val="none"/>
        <c:tickLblPos val="nextTo"/>
        <c:crossAx val="2121124040"/>
        <c:crosses val="autoZero"/>
        <c:auto val="1"/>
        <c:lblAlgn val="ctr"/>
        <c:lblOffset val="100"/>
        <c:noMultiLvlLbl val="0"/>
      </c:catAx>
      <c:valAx>
        <c:axId val="2121124040"/>
        <c:scaling>
          <c:orientation val="minMax"/>
          <c:min val="0.0"/>
        </c:scaling>
        <c:delete val="1"/>
        <c:axPos val="b"/>
        <c:numFmt formatCode="0%" sourceLinked="1"/>
        <c:majorTickMark val="out"/>
        <c:minorTickMark val="none"/>
        <c:tickLblPos val="nextTo"/>
        <c:crossAx val="-21430009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00617283950617"/>
          <c:y val="0.268667235544023"/>
          <c:w val="0.959876543209877"/>
          <c:h val="0.602932193961917"/>
        </c:manualLayout>
      </c:layout>
      <c:barChart>
        <c:barDir val="col"/>
        <c:grouping val="clustered"/>
        <c:varyColors val="0"/>
        <c:ser>
          <c:idx val="0"/>
          <c:order val="0"/>
          <c:tx>
            <c:strRef>
              <c:f>Sheet1!$A$2</c:f>
              <c:strCache>
                <c:ptCount val="1"/>
                <c:pt idx="0">
                  <c:v>Require comprehensive policies</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0.32</c:v>
                </c:pt>
                <c:pt idx="1">
                  <c:v>0.2</c:v>
                </c:pt>
                <c:pt idx="2">
                  <c:v>0.33</c:v>
                </c:pt>
                <c:pt idx="3">
                  <c:v>0.41</c:v>
                </c:pt>
              </c:numCache>
            </c:numRef>
          </c:val>
        </c:ser>
        <c:ser>
          <c:idx val="1"/>
          <c:order val="1"/>
          <c:tx>
            <c:strRef>
              <c:f>Sheet1!$A$3</c:f>
              <c:strCache>
                <c:ptCount val="1"/>
                <c:pt idx="0">
                  <c:v>Allow flexibility/freedom</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0.61</c:v>
                </c:pt>
                <c:pt idx="1">
                  <c:v>0.74</c:v>
                </c:pt>
                <c:pt idx="2">
                  <c:v>0.61</c:v>
                </c:pt>
                <c:pt idx="3">
                  <c:v>0.51</c:v>
                </c:pt>
              </c:numCache>
            </c:numRef>
          </c:val>
        </c:ser>
        <c:dLbls>
          <c:showLegendKey val="0"/>
          <c:showVal val="1"/>
          <c:showCatName val="0"/>
          <c:showSerName val="0"/>
          <c:showPercent val="0"/>
          <c:showBubbleSize val="0"/>
        </c:dLbls>
        <c:gapWidth val="150"/>
        <c:axId val="-2143069896"/>
        <c:axId val="2120638392"/>
      </c:barChart>
      <c:catAx>
        <c:axId val="-2143069896"/>
        <c:scaling>
          <c:orientation val="minMax"/>
        </c:scaling>
        <c:delete val="0"/>
        <c:axPos val="b"/>
        <c:majorTickMark val="out"/>
        <c:minorTickMark val="none"/>
        <c:tickLblPos val="nextTo"/>
        <c:crossAx val="2120638392"/>
        <c:crosses val="autoZero"/>
        <c:auto val="1"/>
        <c:lblAlgn val="ctr"/>
        <c:lblOffset val="100"/>
        <c:noMultiLvlLbl val="0"/>
      </c:catAx>
      <c:valAx>
        <c:axId val="2120638392"/>
        <c:scaling>
          <c:orientation val="minMax"/>
        </c:scaling>
        <c:delete val="1"/>
        <c:axPos val="l"/>
        <c:numFmt formatCode="0%" sourceLinked="1"/>
        <c:majorTickMark val="out"/>
        <c:minorTickMark val="none"/>
        <c:tickLblPos val="nextTo"/>
        <c:crossAx val="-2143069896"/>
        <c:crosses val="autoZero"/>
        <c:crossBetween val="between"/>
      </c:valAx>
    </c:plotArea>
    <c:legend>
      <c:legendPos val="t"/>
      <c:layout>
        <c:manualLayout>
          <c:xMode val="edge"/>
          <c:yMode val="edge"/>
          <c:x val="0.0888519490619228"/>
          <c:y val="0.131533942931396"/>
          <c:w val="0.839687955672208"/>
          <c:h val="0.095427408268526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0.78</c:v>
                </c:pt>
                <c:pt idx="1">
                  <c:v>0.81</c:v>
                </c:pt>
                <c:pt idx="2">
                  <c:v>0.82</c:v>
                </c:pt>
              </c:numCache>
            </c:numRef>
          </c:val>
        </c:ser>
        <c:dLbls>
          <c:showLegendKey val="0"/>
          <c:showVal val="1"/>
          <c:showCatName val="0"/>
          <c:showSerName val="0"/>
          <c:showPercent val="0"/>
          <c:showBubbleSize val="0"/>
        </c:dLbls>
        <c:gapWidth val="50"/>
        <c:axId val="-2142941656"/>
        <c:axId val="2076924664"/>
      </c:barChart>
      <c:catAx>
        <c:axId val="-2142941656"/>
        <c:scaling>
          <c:orientation val="minMax"/>
        </c:scaling>
        <c:delete val="1"/>
        <c:axPos val="l"/>
        <c:majorTickMark val="out"/>
        <c:minorTickMark val="none"/>
        <c:tickLblPos val="nextTo"/>
        <c:crossAx val="2076924664"/>
        <c:crosses val="autoZero"/>
        <c:auto val="1"/>
        <c:lblAlgn val="ctr"/>
        <c:lblOffset val="100"/>
        <c:noMultiLvlLbl val="0"/>
      </c:catAx>
      <c:valAx>
        <c:axId val="2076924664"/>
        <c:scaling>
          <c:orientation val="minMax"/>
          <c:min val="0.0"/>
        </c:scaling>
        <c:delete val="1"/>
        <c:axPos val="b"/>
        <c:numFmt formatCode="0%" sourceLinked="1"/>
        <c:majorTickMark val="out"/>
        <c:minorTickMark val="none"/>
        <c:tickLblPos val="nextTo"/>
        <c:crossAx val="-2142941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0.61</c:v>
                </c:pt>
                <c:pt idx="1">
                  <c:v>0.69</c:v>
                </c:pt>
                <c:pt idx="2">
                  <c:v>0.74</c:v>
                </c:pt>
              </c:numCache>
            </c:numRef>
          </c:val>
        </c:ser>
        <c:dLbls>
          <c:showLegendKey val="0"/>
          <c:showVal val="1"/>
          <c:showCatName val="0"/>
          <c:showSerName val="0"/>
          <c:showPercent val="0"/>
          <c:showBubbleSize val="0"/>
        </c:dLbls>
        <c:gapWidth val="75"/>
        <c:axId val="2120393896"/>
        <c:axId val="-2142847400"/>
      </c:barChart>
      <c:catAx>
        <c:axId val="2120393896"/>
        <c:scaling>
          <c:orientation val="minMax"/>
        </c:scaling>
        <c:delete val="1"/>
        <c:axPos val="l"/>
        <c:majorTickMark val="out"/>
        <c:minorTickMark val="none"/>
        <c:tickLblPos val="nextTo"/>
        <c:crossAx val="-2142847400"/>
        <c:crosses val="autoZero"/>
        <c:auto val="1"/>
        <c:lblAlgn val="ctr"/>
        <c:lblOffset val="100"/>
        <c:noMultiLvlLbl val="0"/>
      </c:catAx>
      <c:valAx>
        <c:axId val="-2142847400"/>
        <c:scaling>
          <c:orientation val="minMax"/>
        </c:scaling>
        <c:delete val="1"/>
        <c:axPos val="b"/>
        <c:numFmt formatCode="0%" sourceLinked="1"/>
        <c:majorTickMark val="out"/>
        <c:minorTickMark val="none"/>
        <c:tickLblPos val="nextTo"/>
        <c:crossAx val="2120393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Support</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0.42</c:v>
                </c:pt>
                <c:pt idx="1">
                  <c:v>0.48</c:v>
                </c:pt>
                <c:pt idx="2">
                  <c:v>0.44</c:v>
                </c:pt>
                <c:pt idx="3">
                  <c:v>0.35</c:v>
                </c:pt>
              </c:numCache>
            </c:numRef>
          </c:val>
        </c:ser>
        <c:ser>
          <c:idx val="1"/>
          <c:order val="1"/>
          <c:tx>
            <c:strRef>
              <c:f>Sheet1!$A$3</c:f>
              <c:strCache>
                <c:ptCount val="1"/>
                <c:pt idx="0">
                  <c:v>Oppose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0.48</c:v>
                </c:pt>
                <c:pt idx="1">
                  <c:v>0.44</c:v>
                </c:pt>
                <c:pt idx="2">
                  <c:v>0.46</c:v>
                </c:pt>
                <c:pt idx="3">
                  <c:v>0.56</c:v>
                </c:pt>
              </c:numCache>
            </c:numRef>
          </c:val>
        </c:ser>
        <c:dLbls>
          <c:showLegendKey val="0"/>
          <c:showVal val="1"/>
          <c:showCatName val="0"/>
          <c:showSerName val="0"/>
          <c:showPercent val="0"/>
          <c:showBubbleSize val="0"/>
        </c:dLbls>
        <c:gapWidth val="150"/>
        <c:axId val="-2142788984"/>
        <c:axId val="-2142786008"/>
      </c:barChart>
      <c:catAx>
        <c:axId val="-2142788984"/>
        <c:scaling>
          <c:orientation val="minMax"/>
        </c:scaling>
        <c:delete val="0"/>
        <c:axPos val="b"/>
        <c:majorTickMark val="out"/>
        <c:minorTickMark val="none"/>
        <c:tickLblPos val="nextTo"/>
        <c:crossAx val="-2142786008"/>
        <c:crosses val="autoZero"/>
        <c:auto val="1"/>
        <c:lblAlgn val="ctr"/>
        <c:lblOffset val="100"/>
        <c:noMultiLvlLbl val="0"/>
      </c:catAx>
      <c:valAx>
        <c:axId val="-2142786008"/>
        <c:scaling>
          <c:orientation val="minMax"/>
        </c:scaling>
        <c:delete val="1"/>
        <c:axPos val="l"/>
        <c:numFmt formatCode="0%" sourceLinked="1"/>
        <c:majorTickMark val="out"/>
        <c:minorTickMark val="none"/>
        <c:tickLblPos val="nextTo"/>
        <c:crossAx val="-2142788984"/>
        <c:crosses val="autoZero"/>
        <c:crossBetween val="between"/>
      </c:valAx>
    </c:plotArea>
    <c:legend>
      <c:legendPos val="t"/>
      <c:layout>
        <c:manualLayout>
          <c:xMode val="edge"/>
          <c:yMode val="edge"/>
          <c:x val="0.358676727909011"/>
          <c:y val="0.0729568491832567"/>
          <c:w val="0.285732842422475"/>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0%</c:formatCode>
                <c:ptCount val="4"/>
                <c:pt idx="0">
                  <c:v>0.51</c:v>
                </c:pt>
                <c:pt idx="1">
                  <c:v>0.54</c:v>
                </c:pt>
                <c:pt idx="2">
                  <c:v>0.54</c:v>
                </c:pt>
                <c:pt idx="3">
                  <c:v>0.56</c:v>
                </c:pt>
              </c:numCache>
            </c:numRef>
          </c:val>
        </c:ser>
        <c:dLbls>
          <c:showLegendKey val="0"/>
          <c:showVal val="1"/>
          <c:showCatName val="0"/>
          <c:showSerName val="0"/>
          <c:showPercent val="0"/>
          <c:showBubbleSize val="0"/>
        </c:dLbls>
        <c:gapWidth val="50"/>
        <c:axId val="-2142747928"/>
        <c:axId val="-2142740008"/>
      </c:barChart>
      <c:catAx>
        <c:axId val="-2142747928"/>
        <c:scaling>
          <c:orientation val="minMax"/>
        </c:scaling>
        <c:delete val="1"/>
        <c:axPos val="l"/>
        <c:majorTickMark val="out"/>
        <c:minorTickMark val="none"/>
        <c:tickLblPos val="nextTo"/>
        <c:crossAx val="-2142740008"/>
        <c:crosses val="autoZero"/>
        <c:auto val="1"/>
        <c:lblAlgn val="ctr"/>
        <c:lblOffset val="100"/>
        <c:noMultiLvlLbl val="0"/>
      </c:catAx>
      <c:valAx>
        <c:axId val="-2142740008"/>
        <c:scaling>
          <c:orientation val="minMax"/>
          <c:min val="0.0"/>
        </c:scaling>
        <c:delete val="1"/>
        <c:axPos val="b"/>
        <c:numFmt formatCode="0%" sourceLinked="1"/>
        <c:majorTickMark val="out"/>
        <c:minorTickMark val="none"/>
        <c:tickLblPos val="nextTo"/>
        <c:crossAx val="-2142747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0%</c:formatCode>
                <c:ptCount val="4"/>
                <c:pt idx="0">
                  <c:v>0.47</c:v>
                </c:pt>
                <c:pt idx="1">
                  <c:v>0.47</c:v>
                </c:pt>
                <c:pt idx="2">
                  <c:v>0.48</c:v>
                </c:pt>
                <c:pt idx="3">
                  <c:v>0.49</c:v>
                </c:pt>
              </c:numCache>
            </c:numRef>
          </c:val>
        </c:ser>
        <c:dLbls>
          <c:showLegendKey val="0"/>
          <c:showVal val="1"/>
          <c:showCatName val="0"/>
          <c:showSerName val="0"/>
          <c:showPercent val="0"/>
          <c:showBubbleSize val="0"/>
        </c:dLbls>
        <c:gapWidth val="50"/>
        <c:axId val="-2142692248"/>
        <c:axId val="-2142684296"/>
      </c:barChart>
      <c:catAx>
        <c:axId val="-2142692248"/>
        <c:scaling>
          <c:orientation val="minMax"/>
        </c:scaling>
        <c:delete val="1"/>
        <c:axPos val="l"/>
        <c:majorTickMark val="out"/>
        <c:minorTickMark val="none"/>
        <c:tickLblPos val="nextTo"/>
        <c:crossAx val="-2142684296"/>
        <c:crosses val="autoZero"/>
        <c:auto val="1"/>
        <c:lblAlgn val="ctr"/>
        <c:lblOffset val="100"/>
        <c:noMultiLvlLbl val="0"/>
      </c:catAx>
      <c:valAx>
        <c:axId val="-2142684296"/>
        <c:scaling>
          <c:orientation val="minMax"/>
          <c:min val="0.0"/>
        </c:scaling>
        <c:delete val="1"/>
        <c:axPos val="b"/>
        <c:numFmt formatCode="0%" sourceLinked="1"/>
        <c:majorTickMark val="out"/>
        <c:minorTickMark val="none"/>
        <c:tickLblPos val="nextTo"/>
        <c:crossAx val="-21426922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169753086419753"/>
          <c:y val="0.15361725228421"/>
          <c:w val="0.966049382716049"/>
          <c:h val="0.708061687645259"/>
        </c:manualLayout>
      </c:layout>
      <c:barChart>
        <c:barDir val="col"/>
        <c:grouping val="clustered"/>
        <c:varyColors val="0"/>
        <c:ser>
          <c:idx val="0"/>
          <c:order val="0"/>
          <c:tx>
            <c:strRef>
              <c:f>Sheet1!$A$2</c:f>
              <c:strCache>
                <c:ptCount val="1"/>
                <c:pt idx="0">
                  <c:v>Support</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Sheet1!$B$1:$E$1</c:f>
              <c:strCache>
                <c:ptCount val="4"/>
                <c:pt idx="0">
                  <c:v>All</c:v>
                </c:pt>
                <c:pt idx="1">
                  <c:v>Republican</c:v>
                </c:pt>
                <c:pt idx="2">
                  <c:v>Independent</c:v>
                </c:pt>
                <c:pt idx="3">
                  <c:v>Democrat</c:v>
                </c:pt>
              </c:strCache>
            </c:strRef>
          </c:cat>
          <c:val>
            <c:numRef>
              <c:f>Sheet1!$B$2:$E$2</c:f>
              <c:numCache>
                <c:formatCode>0%</c:formatCode>
                <c:ptCount val="4"/>
                <c:pt idx="0">
                  <c:v>0.42</c:v>
                </c:pt>
                <c:pt idx="1">
                  <c:v>0.09</c:v>
                </c:pt>
                <c:pt idx="2">
                  <c:v>0.38</c:v>
                </c:pt>
                <c:pt idx="3">
                  <c:v>0.74</c:v>
                </c:pt>
              </c:numCache>
            </c:numRef>
          </c:val>
        </c:ser>
        <c:ser>
          <c:idx val="1"/>
          <c:order val="1"/>
          <c:tx>
            <c:strRef>
              <c:f>Sheet1!$A$3</c:f>
              <c:strCache>
                <c:ptCount val="1"/>
                <c:pt idx="0">
                  <c:v>Oppose</c:v>
                </c:pt>
              </c:strCache>
            </c:strRef>
          </c:tx>
          <c:spPr>
            <a:solidFill>
              <a:srgbClr val="AE282F"/>
            </a:solidFill>
          </c:spPr>
          <c:invertIfNegative val="0"/>
          <c:dLbls>
            <c:showLegendKey val="0"/>
            <c:showVal val="1"/>
            <c:showCatName val="0"/>
            <c:showSerName val="0"/>
            <c:showPercent val="0"/>
            <c:showBubbleSize val="0"/>
            <c:showLeaderLines val="0"/>
          </c:dLbls>
          <c:cat>
            <c:strRef>
              <c:f>Sheet1!$B$1:$E$1</c:f>
              <c:strCache>
                <c:ptCount val="4"/>
                <c:pt idx="0">
                  <c:v>All</c:v>
                </c:pt>
                <c:pt idx="1">
                  <c:v>Republican</c:v>
                </c:pt>
                <c:pt idx="2">
                  <c:v>Independent</c:v>
                </c:pt>
                <c:pt idx="3">
                  <c:v>Democrat</c:v>
                </c:pt>
              </c:strCache>
            </c:strRef>
          </c:cat>
          <c:val>
            <c:numRef>
              <c:f>Sheet1!$B$3:$E$3</c:f>
              <c:numCache>
                <c:formatCode>0%</c:formatCode>
                <c:ptCount val="4"/>
                <c:pt idx="0">
                  <c:v>0.47</c:v>
                </c:pt>
                <c:pt idx="1">
                  <c:v>0.86</c:v>
                </c:pt>
                <c:pt idx="2">
                  <c:v>0.48</c:v>
                </c:pt>
                <c:pt idx="3">
                  <c:v>0.15</c:v>
                </c:pt>
              </c:numCache>
            </c:numRef>
          </c:val>
        </c:ser>
        <c:dLbls>
          <c:showLegendKey val="0"/>
          <c:showVal val="0"/>
          <c:showCatName val="0"/>
          <c:showSerName val="0"/>
          <c:showPercent val="0"/>
          <c:showBubbleSize val="0"/>
        </c:dLbls>
        <c:gapWidth val="150"/>
        <c:axId val="-2142995912"/>
        <c:axId val="-2142992936"/>
      </c:barChart>
      <c:catAx>
        <c:axId val="-2142995912"/>
        <c:scaling>
          <c:orientation val="minMax"/>
        </c:scaling>
        <c:delete val="0"/>
        <c:axPos val="b"/>
        <c:majorTickMark val="out"/>
        <c:minorTickMark val="none"/>
        <c:tickLblPos val="nextTo"/>
        <c:crossAx val="-2142992936"/>
        <c:crosses val="autoZero"/>
        <c:auto val="1"/>
        <c:lblAlgn val="ctr"/>
        <c:lblOffset val="100"/>
        <c:noMultiLvlLbl val="0"/>
      </c:catAx>
      <c:valAx>
        <c:axId val="-2142992936"/>
        <c:scaling>
          <c:orientation val="minMax"/>
        </c:scaling>
        <c:delete val="1"/>
        <c:axPos val="l"/>
        <c:numFmt formatCode="0%" sourceLinked="1"/>
        <c:majorTickMark val="out"/>
        <c:minorTickMark val="none"/>
        <c:tickLblPos val="nextTo"/>
        <c:crossAx val="-2142995912"/>
        <c:crosses val="autoZero"/>
        <c:crossBetween val="between"/>
      </c:valAx>
    </c:plotArea>
    <c:legend>
      <c:legendPos val="t"/>
      <c:layout>
        <c:manualLayout>
          <c:xMode val="edge"/>
          <c:yMode val="edge"/>
          <c:x val="0.355590308155925"/>
          <c:y val="0.0729568491832567"/>
          <c:w val="0.285732842422475"/>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00617283950617"/>
          <c:y val="0.229380134128361"/>
          <c:w val="0.959876543209877"/>
          <c:h val="0.65831315898959"/>
        </c:manualLayout>
      </c:layout>
      <c:barChart>
        <c:barDir val="col"/>
        <c:grouping val="clustered"/>
        <c:varyColors val="0"/>
        <c:ser>
          <c:idx val="0"/>
          <c:order val="0"/>
          <c:tx>
            <c:strRef>
              <c:f>Sheet1!$A$2</c:f>
              <c:strCache>
                <c:ptCount val="1"/>
                <c:pt idx="0">
                  <c:v>Improving quality</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0.19</c:v>
                </c:pt>
                <c:pt idx="1">
                  <c:v>0.24</c:v>
                </c:pt>
                <c:pt idx="2">
                  <c:v>0.2</c:v>
                </c:pt>
                <c:pt idx="3">
                  <c:v>0.14</c:v>
                </c:pt>
              </c:numCache>
            </c:numRef>
          </c:val>
        </c:ser>
        <c:ser>
          <c:idx val="1"/>
          <c:order val="1"/>
          <c:tx>
            <c:strRef>
              <c:f>Sheet1!$A$3</c:f>
              <c:strCache>
                <c:ptCount val="1"/>
                <c:pt idx="0">
                  <c:v>Making affordable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0.62</c:v>
                </c:pt>
                <c:pt idx="1">
                  <c:v>0.64</c:v>
                </c:pt>
                <c:pt idx="2">
                  <c:v>0.61</c:v>
                </c:pt>
                <c:pt idx="3">
                  <c:v>0.63</c:v>
                </c:pt>
              </c:numCache>
            </c:numRef>
          </c:val>
        </c:ser>
        <c:ser>
          <c:idx val="2"/>
          <c:order val="2"/>
          <c:tx>
            <c:strRef>
              <c:f>Sheet1!$A$4</c:f>
              <c:strCache>
                <c:ptCount val="1"/>
                <c:pt idx="0">
                  <c:v>Covering uninsured</c:v>
                </c:pt>
              </c:strCache>
            </c:strRef>
          </c:tx>
          <c:spPr>
            <a:solidFill>
              <a:srgbClr val="0D2041"/>
            </a:solidFill>
          </c:spPr>
          <c:invertIfNegative val="0"/>
          <c:cat>
            <c:strRef>
              <c:f>Sheet1!$B$1:$E$1</c:f>
              <c:strCache>
                <c:ptCount val="4"/>
                <c:pt idx="0">
                  <c:v>All</c:v>
                </c:pt>
                <c:pt idx="1">
                  <c:v>Republican</c:v>
                </c:pt>
                <c:pt idx="2">
                  <c:v>Independent</c:v>
                </c:pt>
                <c:pt idx="3">
                  <c:v>Democrat</c:v>
                </c:pt>
              </c:strCache>
            </c:strRef>
          </c:cat>
          <c:val>
            <c:numRef>
              <c:f>Sheet1!$B$4:$E$4</c:f>
              <c:numCache>
                <c:formatCode>0%</c:formatCode>
                <c:ptCount val="4"/>
                <c:pt idx="0">
                  <c:v>0.14</c:v>
                </c:pt>
                <c:pt idx="1">
                  <c:v>0.06</c:v>
                </c:pt>
                <c:pt idx="2">
                  <c:v>0.12</c:v>
                </c:pt>
                <c:pt idx="3">
                  <c:v>0.22</c:v>
                </c:pt>
              </c:numCache>
            </c:numRef>
          </c:val>
        </c:ser>
        <c:dLbls>
          <c:showLegendKey val="0"/>
          <c:showVal val="1"/>
          <c:showCatName val="0"/>
          <c:showSerName val="0"/>
          <c:showPercent val="0"/>
          <c:showBubbleSize val="0"/>
        </c:dLbls>
        <c:gapWidth val="150"/>
        <c:axId val="-2142297848"/>
        <c:axId val="-2142294792"/>
      </c:barChart>
      <c:catAx>
        <c:axId val="-2142297848"/>
        <c:scaling>
          <c:orientation val="minMax"/>
        </c:scaling>
        <c:delete val="0"/>
        <c:axPos val="b"/>
        <c:majorTickMark val="out"/>
        <c:minorTickMark val="none"/>
        <c:tickLblPos val="nextTo"/>
        <c:crossAx val="-2142294792"/>
        <c:crosses val="autoZero"/>
        <c:auto val="1"/>
        <c:lblAlgn val="ctr"/>
        <c:lblOffset val="100"/>
        <c:noMultiLvlLbl val="0"/>
      </c:catAx>
      <c:valAx>
        <c:axId val="-2142294792"/>
        <c:scaling>
          <c:orientation val="minMax"/>
        </c:scaling>
        <c:delete val="1"/>
        <c:axPos val="l"/>
        <c:numFmt formatCode="0%" sourceLinked="1"/>
        <c:majorTickMark val="out"/>
        <c:minorTickMark val="none"/>
        <c:tickLblPos val="nextTo"/>
        <c:crossAx val="-2142297848"/>
        <c:crosses val="autoZero"/>
        <c:crossBetween val="between"/>
      </c:valAx>
    </c:plotArea>
    <c:legend>
      <c:legendPos val="t"/>
      <c:layout>
        <c:manualLayout>
          <c:xMode val="edge"/>
          <c:yMode val="edge"/>
          <c:x val="0.0852051132497327"/>
          <c:y val="0.103823208453096"/>
          <c:w val="0.832676193253621"/>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00617283950617"/>
          <c:y val="0.189447072579772"/>
          <c:w val="0.959876543209877"/>
          <c:h val="0.686373591598755"/>
        </c:manualLayout>
      </c:layout>
      <c:barChart>
        <c:barDir val="col"/>
        <c:grouping val="clustered"/>
        <c:varyColors val="0"/>
        <c:ser>
          <c:idx val="0"/>
          <c:order val="0"/>
          <c:tx>
            <c:strRef>
              <c:f>Sheet1!$A$2</c:f>
              <c:strCache>
                <c:ptCount val="1"/>
                <c:pt idx="0">
                  <c:v>Helps achieve</c:v>
                </c:pt>
              </c:strCache>
            </c:strRef>
          </c:tx>
          <c:spPr>
            <a:solidFill>
              <a:schemeClr val="tx2">
                <a:lumMod val="40000"/>
                <a:lumOff val="60000"/>
              </a:schemeClr>
            </a:solidFill>
          </c:spPr>
          <c:invertIfNegative val="0"/>
          <c:cat>
            <c:strRef>
              <c:f>Sheet1!$B$1:$E$1</c:f>
              <c:strCache>
                <c:ptCount val="4"/>
                <c:pt idx="0">
                  <c:v>All</c:v>
                </c:pt>
                <c:pt idx="1">
                  <c:v>Improving quality</c:v>
                </c:pt>
                <c:pt idx="2">
                  <c:v>Making affordable</c:v>
                </c:pt>
                <c:pt idx="3">
                  <c:v>Covering uninsured</c:v>
                </c:pt>
              </c:strCache>
            </c:strRef>
          </c:cat>
          <c:val>
            <c:numRef>
              <c:f>Sheet1!$B$2:$E$2</c:f>
              <c:numCache>
                <c:formatCode>0%</c:formatCode>
                <c:ptCount val="4"/>
                <c:pt idx="0">
                  <c:v>0.27</c:v>
                </c:pt>
                <c:pt idx="1">
                  <c:v>0.17</c:v>
                </c:pt>
                <c:pt idx="2">
                  <c:v>0.23</c:v>
                </c:pt>
                <c:pt idx="3">
                  <c:v>0.56</c:v>
                </c:pt>
              </c:numCache>
            </c:numRef>
          </c:val>
        </c:ser>
        <c:ser>
          <c:idx val="1"/>
          <c:order val="1"/>
          <c:tx>
            <c:strRef>
              <c:f>Sheet1!$A$3</c:f>
              <c:strCache>
                <c:ptCount val="1"/>
                <c:pt idx="0">
                  <c:v>Makes worse</c:v>
                </c:pt>
              </c:strCache>
            </c:strRef>
          </c:tx>
          <c:spPr>
            <a:solidFill>
              <a:srgbClr val="AE282F"/>
            </a:solidFill>
          </c:spPr>
          <c:invertIfNegative val="0"/>
          <c:cat>
            <c:strRef>
              <c:f>Sheet1!$B$1:$E$1</c:f>
              <c:strCache>
                <c:ptCount val="4"/>
                <c:pt idx="0">
                  <c:v>All</c:v>
                </c:pt>
                <c:pt idx="1">
                  <c:v>Improving quality</c:v>
                </c:pt>
                <c:pt idx="2">
                  <c:v>Making affordable</c:v>
                </c:pt>
                <c:pt idx="3">
                  <c:v>Covering uninsured</c:v>
                </c:pt>
              </c:strCache>
            </c:strRef>
          </c:cat>
          <c:val>
            <c:numRef>
              <c:f>Sheet1!$B$3:$E$3</c:f>
              <c:numCache>
                <c:formatCode>0%</c:formatCode>
                <c:ptCount val="4"/>
                <c:pt idx="0">
                  <c:v>0.38</c:v>
                </c:pt>
                <c:pt idx="1">
                  <c:v>0.49</c:v>
                </c:pt>
                <c:pt idx="2">
                  <c:v>0.4</c:v>
                </c:pt>
                <c:pt idx="3">
                  <c:v>0.15</c:v>
                </c:pt>
              </c:numCache>
            </c:numRef>
          </c:val>
        </c:ser>
        <c:ser>
          <c:idx val="2"/>
          <c:order val="2"/>
          <c:tx>
            <c:strRef>
              <c:f>Sheet1!$A$4</c:f>
              <c:strCache>
                <c:ptCount val="1"/>
                <c:pt idx="0">
                  <c:v>No effect</c:v>
                </c:pt>
              </c:strCache>
            </c:strRef>
          </c:tx>
          <c:spPr>
            <a:solidFill>
              <a:srgbClr val="0D2041"/>
            </a:solidFill>
          </c:spPr>
          <c:invertIfNegative val="0"/>
          <c:cat>
            <c:strRef>
              <c:f>Sheet1!$B$1:$E$1</c:f>
              <c:strCache>
                <c:ptCount val="4"/>
                <c:pt idx="0">
                  <c:v>All</c:v>
                </c:pt>
                <c:pt idx="1">
                  <c:v>Improving quality</c:v>
                </c:pt>
                <c:pt idx="2">
                  <c:v>Making affordable</c:v>
                </c:pt>
                <c:pt idx="3">
                  <c:v>Covering uninsured</c:v>
                </c:pt>
              </c:strCache>
            </c:strRef>
          </c:cat>
          <c:val>
            <c:numRef>
              <c:f>Sheet1!$B$4:$E$4</c:f>
              <c:numCache>
                <c:formatCode>0%</c:formatCode>
                <c:ptCount val="4"/>
                <c:pt idx="0">
                  <c:v>0.22</c:v>
                </c:pt>
                <c:pt idx="1">
                  <c:v>0.23</c:v>
                </c:pt>
                <c:pt idx="2">
                  <c:v>0.23</c:v>
                </c:pt>
                <c:pt idx="3">
                  <c:v>0.17</c:v>
                </c:pt>
              </c:numCache>
            </c:numRef>
          </c:val>
        </c:ser>
        <c:dLbls>
          <c:showLegendKey val="0"/>
          <c:showVal val="1"/>
          <c:showCatName val="0"/>
          <c:showSerName val="0"/>
          <c:showPercent val="0"/>
          <c:showBubbleSize val="0"/>
        </c:dLbls>
        <c:gapWidth val="150"/>
        <c:axId val="2120246152"/>
        <c:axId val="-2147403128"/>
      </c:barChart>
      <c:catAx>
        <c:axId val="2120246152"/>
        <c:scaling>
          <c:orientation val="minMax"/>
        </c:scaling>
        <c:delete val="0"/>
        <c:axPos val="b"/>
        <c:majorTickMark val="out"/>
        <c:minorTickMark val="none"/>
        <c:tickLblPos val="nextTo"/>
        <c:crossAx val="-2147403128"/>
        <c:crosses val="autoZero"/>
        <c:auto val="1"/>
        <c:lblAlgn val="ctr"/>
        <c:lblOffset val="100"/>
        <c:noMultiLvlLbl val="0"/>
      </c:catAx>
      <c:valAx>
        <c:axId val="-2147403128"/>
        <c:scaling>
          <c:orientation val="minMax"/>
        </c:scaling>
        <c:delete val="1"/>
        <c:axPos val="l"/>
        <c:numFmt formatCode="0%" sourceLinked="1"/>
        <c:majorTickMark val="out"/>
        <c:minorTickMark val="none"/>
        <c:tickLblPos val="nextTo"/>
        <c:crossAx val="2120246152"/>
        <c:crosses val="autoZero"/>
        <c:crossBetween val="between"/>
      </c:valAx>
    </c:plotArea>
    <c:legend>
      <c:legendPos val="t"/>
      <c:layout>
        <c:manualLayout>
          <c:xMode val="edge"/>
          <c:yMode val="edge"/>
          <c:x val="0.201391440653252"/>
          <c:y val="0.0785689145050457"/>
          <c:w val="0.600303416933994"/>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More likely</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0.11</c:v>
                </c:pt>
                <c:pt idx="1">
                  <c:v>0.06</c:v>
                </c:pt>
                <c:pt idx="2">
                  <c:v>0.1</c:v>
                </c:pt>
                <c:pt idx="3">
                  <c:v>0.15</c:v>
                </c:pt>
              </c:numCache>
            </c:numRef>
          </c:val>
        </c:ser>
        <c:ser>
          <c:idx val="1"/>
          <c:order val="1"/>
          <c:tx>
            <c:strRef>
              <c:f>Sheet1!$A$3</c:f>
              <c:strCache>
                <c:ptCount val="1"/>
                <c:pt idx="0">
                  <c:v>Less likely</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0.41</c:v>
                </c:pt>
                <c:pt idx="1">
                  <c:v>0.6</c:v>
                </c:pt>
                <c:pt idx="2">
                  <c:v>0.45</c:v>
                </c:pt>
                <c:pt idx="3">
                  <c:v>0.22</c:v>
                </c:pt>
              </c:numCache>
            </c:numRef>
          </c:val>
        </c:ser>
        <c:ser>
          <c:idx val="2"/>
          <c:order val="2"/>
          <c:tx>
            <c:strRef>
              <c:f>Sheet1!$A$4</c:f>
              <c:strCache>
                <c:ptCount val="1"/>
                <c:pt idx="0">
                  <c:v>No effect</c:v>
                </c:pt>
              </c:strCache>
            </c:strRef>
          </c:tx>
          <c:spPr>
            <a:solidFill>
              <a:srgbClr val="0D2041"/>
            </a:solidFill>
          </c:spPr>
          <c:invertIfNegative val="0"/>
          <c:cat>
            <c:strRef>
              <c:f>Sheet1!$B$1:$E$1</c:f>
              <c:strCache>
                <c:ptCount val="4"/>
                <c:pt idx="0">
                  <c:v>All</c:v>
                </c:pt>
                <c:pt idx="1">
                  <c:v>Republican</c:v>
                </c:pt>
                <c:pt idx="2">
                  <c:v>Independent</c:v>
                </c:pt>
                <c:pt idx="3">
                  <c:v>Democrat</c:v>
                </c:pt>
              </c:strCache>
            </c:strRef>
          </c:cat>
          <c:val>
            <c:numRef>
              <c:f>Sheet1!$B$4:$E$4</c:f>
              <c:numCache>
                <c:formatCode>0%</c:formatCode>
                <c:ptCount val="4"/>
                <c:pt idx="0">
                  <c:v>0.43</c:v>
                </c:pt>
                <c:pt idx="1">
                  <c:v>0.28</c:v>
                </c:pt>
                <c:pt idx="2">
                  <c:v>0.41</c:v>
                </c:pt>
                <c:pt idx="3">
                  <c:v>0.56</c:v>
                </c:pt>
              </c:numCache>
            </c:numRef>
          </c:val>
        </c:ser>
        <c:dLbls>
          <c:showLegendKey val="0"/>
          <c:showVal val="1"/>
          <c:showCatName val="0"/>
          <c:showSerName val="0"/>
          <c:showPercent val="0"/>
          <c:showBubbleSize val="0"/>
        </c:dLbls>
        <c:gapWidth val="150"/>
        <c:axId val="2076816024"/>
        <c:axId val="2120368776"/>
      </c:barChart>
      <c:catAx>
        <c:axId val="2076816024"/>
        <c:scaling>
          <c:orientation val="minMax"/>
        </c:scaling>
        <c:delete val="0"/>
        <c:axPos val="b"/>
        <c:majorTickMark val="out"/>
        <c:minorTickMark val="none"/>
        <c:tickLblPos val="nextTo"/>
        <c:crossAx val="2120368776"/>
        <c:crosses val="autoZero"/>
        <c:auto val="1"/>
        <c:lblAlgn val="ctr"/>
        <c:lblOffset val="100"/>
        <c:noMultiLvlLbl val="0"/>
      </c:catAx>
      <c:valAx>
        <c:axId val="2120368776"/>
        <c:scaling>
          <c:orientation val="minMax"/>
        </c:scaling>
        <c:delete val="1"/>
        <c:axPos val="l"/>
        <c:numFmt formatCode="0%" sourceLinked="1"/>
        <c:majorTickMark val="out"/>
        <c:minorTickMark val="none"/>
        <c:tickLblPos val="nextTo"/>
        <c:crossAx val="2076816024"/>
        <c:crosses val="autoZero"/>
        <c:crossBetween val="between"/>
      </c:valAx>
    </c:plotArea>
    <c:legend>
      <c:legendPos val="t"/>
      <c:layout>
        <c:manualLayout>
          <c:xMode val="edge"/>
          <c:yMode val="edge"/>
          <c:x val="0.239913604549431"/>
          <c:y val="0.0722107530529654"/>
          <c:w val="0.520172790901137"/>
          <c:h val="0.089497268168656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Great deal</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0.16</c:v>
                </c:pt>
                <c:pt idx="1">
                  <c:v>0.11</c:v>
                </c:pt>
                <c:pt idx="2">
                  <c:v>0.15</c:v>
                </c:pt>
                <c:pt idx="3">
                  <c:v>0.24</c:v>
                </c:pt>
              </c:numCache>
            </c:numRef>
          </c:val>
        </c:ser>
        <c:ser>
          <c:idx val="1"/>
          <c:order val="1"/>
          <c:tx>
            <c:strRef>
              <c:f>Sheet1!$A$3</c:f>
              <c:strCache>
                <c:ptCount val="1"/>
                <c:pt idx="0">
                  <c:v>Some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0.23</c:v>
                </c:pt>
                <c:pt idx="1">
                  <c:v>0.12</c:v>
                </c:pt>
                <c:pt idx="2">
                  <c:v>0.24</c:v>
                </c:pt>
                <c:pt idx="3">
                  <c:v>0.31</c:v>
                </c:pt>
              </c:numCache>
            </c:numRef>
          </c:val>
        </c:ser>
        <c:ser>
          <c:idx val="2"/>
          <c:order val="2"/>
          <c:tx>
            <c:strRef>
              <c:f>Sheet1!$A$4</c:f>
              <c:strCache>
                <c:ptCount val="1"/>
                <c:pt idx="0">
                  <c:v>Not much</c:v>
                </c:pt>
              </c:strCache>
            </c:strRef>
          </c:tx>
          <c:spPr>
            <a:solidFill>
              <a:srgbClr val="929E9E"/>
            </a:solidFill>
          </c:spPr>
          <c:invertIfNegative val="0"/>
          <c:cat>
            <c:strRef>
              <c:f>Sheet1!$B$1:$E$1</c:f>
              <c:strCache>
                <c:ptCount val="4"/>
                <c:pt idx="0">
                  <c:v>All</c:v>
                </c:pt>
                <c:pt idx="1">
                  <c:v>Republican</c:v>
                </c:pt>
                <c:pt idx="2">
                  <c:v>Independent</c:v>
                </c:pt>
                <c:pt idx="3">
                  <c:v>Democrat</c:v>
                </c:pt>
              </c:strCache>
            </c:strRef>
          </c:cat>
          <c:val>
            <c:numRef>
              <c:f>Sheet1!$B$4:$E$4</c:f>
              <c:numCache>
                <c:formatCode>0%</c:formatCode>
                <c:ptCount val="4"/>
                <c:pt idx="0">
                  <c:v>0.17</c:v>
                </c:pt>
                <c:pt idx="1">
                  <c:v>0.17</c:v>
                </c:pt>
                <c:pt idx="2">
                  <c:v>0.15</c:v>
                </c:pt>
                <c:pt idx="3">
                  <c:v>0.2</c:v>
                </c:pt>
              </c:numCache>
            </c:numRef>
          </c:val>
        </c:ser>
        <c:ser>
          <c:idx val="3"/>
          <c:order val="3"/>
          <c:tx>
            <c:strRef>
              <c:f>Sheet1!$A$5</c:f>
              <c:strCache>
                <c:ptCount val="1"/>
                <c:pt idx="0">
                  <c:v>None</c:v>
                </c:pt>
              </c:strCache>
            </c:strRef>
          </c:tx>
          <c:spPr>
            <a:solidFill>
              <a:srgbClr val="0D2041"/>
            </a:solidFill>
          </c:spPr>
          <c:invertIfNegative val="0"/>
          <c:cat>
            <c:strRef>
              <c:f>Sheet1!$B$1:$E$1</c:f>
              <c:strCache>
                <c:ptCount val="4"/>
                <c:pt idx="0">
                  <c:v>All</c:v>
                </c:pt>
                <c:pt idx="1">
                  <c:v>Republican</c:v>
                </c:pt>
                <c:pt idx="2">
                  <c:v>Independent</c:v>
                </c:pt>
                <c:pt idx="3">
                  <c:v>Democrat</c:v>
                </c:pt>
              </c:strCache>
            </c:strRef>
          </c:cat>
          <c:val>
            <c:numRef>
              <c:f>Sheet1!$B$5:$E$5</c:f>
              <c:numCache>
                <c:formatCode>0%</c:formatCode>
                <c:ptCount val="4"/>
                <c:pt idx="0">
                  <c:v>0.41</c:v>
                </c:pt>
                <c:pt idx="1">
                  <c:v>0.59</c:v>
                </c:pt>
                <c:pt idx="2">
                  <c:v>0.44</c:v>
                </c:pt>
                <c:pt idx="3">
                  <c:v>0.21</c:v>
                </c:pt>
              </c:numCache>
            </c:numRef>
          </c:val>
        </c:ser>
        <c:dLbls>
          <c:showLegendKey val="0"/>
          <c:showVal val="1"/>
          <c:showCatName val="0"/>
          <c:showSerName val="0"/>
          <c:showPercent val="0"/>
          <c:showBubbleSize val="0"/>
        </c:dLbls>
        <c:gapWidth val="150"/>
        <c:axId val="2090023624"/>
        <c:axId val="2114051736"/>
      </c:barChart>
      <c:catAx>
        <c:axId val="2090023624"/>
        <c:scaling>
          <c:orientation val="minMax"/>
        </c:scaling>
        <c:delete val="0"/>
        <c:axPos val="b"/>
        <c:majorTickMark val="out"/>
        <c:minorTickMark val="none"/>
        <c:tickLblPos val="nextTo"/>
        <c:crossAx val="2114051736"/>
        <c:crosses val="autoZero"/>
        <c:auto val="1"/>
        <c:lblAlgn val="ctr"/>
        <c:lblOffset val="100"/>
        <c:noMultiLvlLbl val="0"/>
      </c:catAx>
      <c:valAx>
        <c:axId val="2114051736"/>
        <c:scaling>
          <c:orientation val="minMax"/>
        </c:scaling>
        <c:delete val="1"/>
        <c:axPos val="l"/>
        <c:numFmt formatCode="0%" sourceLinked="1"/>
        <c:majorTickMark val="out"/>
        <c:minorTickMark val="none"/>
        <c:tickLblPos val="nextTo"/>
        <c:crossAx val="2090023624"/>
        <c:crosses val="autoZero"/>
        <c:crossBetween val="between"/>
      </c:valAx>
    </c:plotArea>
    <c:legend>
      <c:legendPos val="t"/>
      <c:layout>
        <c:manualLayout>
          <c:xMode val="edge"/>
          <c:yMode val="edge"/>
          <c:x val="0.214551861572859"/>
          <c:y val="0.0617327185396787"/>
          <c:w val="0.523588611153367"/>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00617283950617"/>
          <c:y val="0.16851337006135"/>
          <c:w val="0.959876543209877"/>
          <c:h val="0.688386259275172"/>
        </c:manualLayout>
      </c:layout>
      <c:barChart>
        <c:barDir val="col"/>
        <c:grouping val="clustered"/>
        <c:varyColors val="0"/>
        <c:ser>
          <c:idx val="0"/>
          <c:order val="0"/>
          <c:tx>
            <c:strRef>
              <c:f>Sheet1!$A$2</c:f>
              <c:strCache>
                <c:ptCount val="1"/>
                <c:pt idx="0">
                  <c:v>Make changes</c:v>
                </c:pt>
              </c:strCache>
            </c:strRef>
          </c:tx>
          <c:spPr>
            <a:solidFill>
              <a:srgbClr val="8EB4E3"/>
            </a:solidFill>
          </c:spPr>
          <c:invertIfNegative val="0"/>
          <c:cat>
            <c:strRef>
              <c:f>Sheet1!$B$1:$E$1</c:f>
              <c:strCache>
                <c:ptCount val="4"/>
                <c:pt idx="0">
                  <c:v>All</c:v>
                </c:pt>
                <c:pt idx="1">
                  <c:v>Republican</c:v>
                </c:pt>
                <c:pt idx="2">
                  <c:v>Independent</c:v>
                </c:pt>
                <c:pt idx="3">
                  <c:v>Strong Tea Party Supporters</c:v>
                </c:pt>
              </c:strCache>
            </c:strRef>
          </c:cat>
          <c:val>
            <c:numRef>
              <c:f>Sheet1!$B$2:$E$2</c:f>
              <c:numCache>
                <c:formatCode>0%</c:formatCode>
                <c:ptCount val="4"/>
                <c:pt idx="0">
                  <c:v>0.46</c:v>
                </c:pt>
                <c:pt idx="1">
                  <c:v>0.39</c:v>
                </c:pt>
                <c:pt idx="2">
                  <c:v>0.51</c:v>
                </c:pt>
                <c:pt idx="3">
                  <c:v>0.24</c:v>
                </c:pt>
              </c:numCache>
            </c:numRef>
          </c:val>
        </c:ser>
        <c:ser>
          <c:idx val="1"/>
          <c:order val="1"/>
          <c:tx>
            <c:strRef>
              <c:f>Sheet1!$A$3</c:f>
              <c:strCache>
                <c:ptCount val="1"/>
                <c:pt idx="0">
                  <c:v>Full repeal</c:v>
                </c:pt>
              </c:strCache>
            </c:strRef>
          </c:tx>
          <c:spPr>
            <a:solidFill>
              <a:srgbClr val="AE282F"/>
            </a:solidFill>
          </c:spPr>
          <c:invertIfNegative val="0"/>
          <c:cat>
            <c:strRef>
              <c:f>Sheet1!$B$1:$E$1</c:f>
              <c:strCache>
                <c:ptCount val="4"/>
                <c:pt idx="0">
                  <c:v>All</c:v>
                </c:pt>
                <c:pt idx="1">
                  <c:v>Republican</c:v>
                </c:pt>
                <c:pt idx="2">
                  <c:v>Independent</c:v>
                </c:pt>
                <c:pt idx="3">
                  <c:v>Strong Tea Party Supporters</c:v>
                </c:pt>
              </c:strCache>
            </c:strRef>
          </c:cat>
          <c:val>
            <c:numRef>
              <c:f>Sheet1!$B$3:$E$3</c:f>
              <c:numCache>
                <c:formatCode>0%</c:formatCode>
                <c:ptCount val="4"/>
                <c:pt idx="0">
                  <c:v>0.43</c:v>
                </c:pt>
                <c:pt idx="1">
                  <c:v>0.53</c:v>
                </c:pt>
                <c:pt idx="2">
                  <c:v>0.36</c:v>
                </c:pt>
                <c:pt idx="3">
                  <c:v>0.69</c:v>
                </c:pt>
              </c:numCache>
            </c:numRef>
          </c:val>
        </c:ser>
        <c:dLbls>
          <c:showLegendKey val="0"/>
          <c:showVal val="1"/>
          <c:showCatName val="0"/>
          <c:showSerName val="0"/>
          <c:showPercent val="0"/>
          <c:showBubbleSize val="0"/>
        </c:dLbls>
        <c:gapWidth val="150"/>
        <c:axId val="2091257896"/>
        <c:axId val="2114109784"/>
      </c:barChart>
      <c:catAx>
        <c:axId val="2091257896"/>
        <c:scaling>
          <c:orientation val="minMax"/>
        </c:scaling>
        <c:delete val="0"/>
        <c:axPos val="b"/>
        <c:majorTickMark val="out"/>
        <c:minorTickMark val="none"/>
        <c:tickLblPos val="nextTo"/>
        <c:crossAx val="2114109784"/>
        <c:crosses val="autoZero"/>
        <c:auto val="1"/>
        <c:lblAlgn val="ctr"/>
        <c:lblOffset val="100"/>
        <c:noMultiLvlLbl val="0"/>
      </c:catAx>
      <c:valAx>
        <c:axId val="2114109784"/>
        <c:scaling>
          <c:orientation val="minMax"/>
        </c:scaling>
        <c:delete val="1"/>
        <c:axPos val="l"/>
        <c:numFmt formatCode="0%" sourceLinked="1"/>
        <c:majorTickMark val="out"/>
        <c:minorTickMark val="none"/>
        <c:tickLblPos val="nextTo"/>
        <c:crossAx val="2091257896"/>
        <c:crosses val="autoZero"/>
        <c:crossBetween val="between"/>
      </c:valAx>
    </c:plotArea>
    <c:legend>
      <c:legendPos val="t"/>
      <c:layout>
        <c:manualLayout>
          <c:xMode val="edge"/>
          <c:yMode val="edge"/>
          <c:x val="0.295376810537572"/>
          <c:y val="0.0535896306822156"/>
          <c:w val="0.409246257412268"/>
          <c:h val="0.09609776907444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00617283950617"/>
          <c:y val="0.176928974972123"/>
          <c:w val="0.959876543209877"/>
          <c:h val="0.689994327766767"/>
        </c:manualLayout>
      </c:layout>
      <c:barChart>
        <c:barDir val="col"/>
        <c:grouping val="clustered"/>
        <c:varyColors val="0"/>
        <c:ser>
          <c:idx val="0"/>
          <c:order val="0"/>
          <c:tx>
            <c:strRef>
              <c:f>Sheet1!$A$2</c:f>
              <c:strCache>
                <c:ptCount val="1"/>
                <c:pt idx="0">
                  <c:v>Wait for full repeal</c:v>
                </c:pt>
              </c:strCache>
            </c:strRef>
          </c:tx>
          <c:spPr>
            <a:solidFill>
              <a:schemeClr val="tx2">
                <a:lumMod val="40000"/>
                <a:lumOff val="60000"/>
              </a:schemeClr>
            </a:solidFill>
          </c:spPr>
          <c:invertIfNegative val="0"/>
          <c:cat>
            <c:strRef>
              <c:f>Sheet1!$B$1:$F$1</c:f>
              <c:strCache>
                <c:ptCount val="5"/>
                <c:pt idx="0">
                  <c:v>All</c:v>
                </c:pt>
                <c:pt idx="1">
                  <c:v>Republican</c:v>
                </c:pt>
                <c:pt idx="2">
                  <c:v>Independent</c:v>
                </c:pt>
                <c:pt idx="3">
                  <c:v>Democrat</c:v>
                </c:pt>
                <c:pt idx="4">
                  <c:v>Strong Tea Party Supporters</c:v>
                </c:pt>
              </c:strCache>
            </c:strRef>
          </c:cat>
          <c:val>
            <c:numRef>
              <c:f>Sheet1!$B$2:$F$2</c:f>
              <c:numCache>
                <c:formatCode>0%</c:formatCode>
                <c:ptCount val="5"/>
                <c:pt idx="0">
                  <c:v>0.32</c:v>
                </c:pt>
                <c:pt idx="1">
                  <c:v>0.29</c:v>
                </c:pt>
                <c:pt idx="2">
                  <c:v>0.35</c:v>
                </c:pt>
                <c:pt idx="3">
                  <c:v>0.35</c:v>
                </c:pt>
                <c:pt idx="4">
                  <c:v>0.35</c:v>
                </c:pt>
              </c:numCache>
            </c:numRef>
          </c:val>
        </c:ser>
        <c:ser>
          <c:idx val="1"/>
          <c:order val="1"/>
          <c:tx>
            <c:strRef>
              <c:f>Sheet1!$A$3</c:f>
              <c:strCache>
                <c:ptCount val="1"/>
                <c:pt idx="0">
                  <c:v>Dismantle worse parts now</c:v>
                </c:pt>
              </c:strCache>
            </c:strRef>
          </c:tx>
          <c:spPr>
            <a:solidFill>
              <a:srgbClr val="AE282F"/>
            </a:solidFill>
          </c:spPr>
          <c:invertIfNegative val="0"/>
          <c:cat>
            <c:strRef>
              <c:f>Sheet1!$B$1:$F$1</c:f>
              <c:strCache>
                <c:ptCount val="5"/>
                <c:pt idx="0">
                  <c:v>All</c:v>
                </c:pt>
                <c:pt idx="1">
                  <c:v>Republican</c:v>
                </c:pt>
                <c:pt idx="2">
                  <c:v>Independent</c:v>
                </c:pt>
                <c:pt idx="3">
                  <c:v>Democrat</c:v>
                </c:pt>
                <c:pt idx="4">
                  <c:v>Strong Tea Party Supporters</c:v>
                </c:pt>
              </c:strCache>
            </c:strRef>
          </c:cat>
          <c:val>
            <c:numRef>
              <c:f>Sheet1!$B$3:$F$3</c:f>
              <c:numCache>
                <c:formatCode>0%</c:formatCode>
                <c:ptCount val="5"/>
                <c:pt idx="0">
                  <c:v>0.63</c:v>
                </c:pt>
                <c:pt idx="1">
                  <c:v>0.66</c:v>
                </c:pt>
                <c:pt idx="2">
                  <c:v>0.61</c:v>
                </c:pt>
                <c:pt idx="3">
                  <c:v>0.52</c:v>
                </c:pt>
                <c:pt idx="4">
                  <c:v>0.61</c:v>
                </c:pt>
              </c:numCache>
            </c:numRef>
          </c:val>
        </c:ser>
        <c:dLbls>
          <c:showLegendKey val="0"/>
          <c:showVal val="1"/>
          <c:showCatName val="0"/>
          <c:showSerName val="0"/>
          <c:showPercent val="0"/>
          <c:showBubbleSize val="0"/>
        </c:dLbls>
        <c:gapWidth val="150"/>
        <c:axId val="2094606456"/>
        <c:axId val="2090073672"/>
      </c:barChart>
      <c:catAx>
        <c:axId val="2094606456"/>
        <c:scaling>
          <c:orientation val="minMax"/>
        </c:scaling>
        <c:delete val="0"/>
        <c:axPos val="b"/>
        <c:majorTickMark val="out"/>
        <c:minorTickMark val="none"/>
        <c:tickLblPos val="nextTo"/>
        <c:crossAx val="2090073672"/>
        <c:crosses val="autoZero"/>
        <c:auto val="1"/>
        <c:lblAlgn val="ctr"/>
        <c:lblOffset val="100"/>
        <c:noMultiLvlLbl val="0"/>
      </c:catAx>
      <c:valAx>
        <c:axId val="2090073672"/>
        <c:scaling>
          <c:orientation val="minMax"/>
        </c:scaling>
        <c:delete val="1"/>
        <c:axPos val="l"/>
        <c:numFmt formatCode="0%" sourceLinked="1"/>
        <c:majorTickMark val="out"/>
        <c:minorTickMark val="none"/>
        <c:tickLblPos val="nextTo"/>
        <c:crossAx val="2094606456"/>
        <c:crosses val="autoZero"/>
        <c:crossBetween val="between"/>
      </c:valAx>
    </c:plotArea>
    <c:legend>
      <c:legendPos val="t"/>
      <c:layout>
        <c:manualLayout>
          <c:xMode val="edge"/>
          <c:yMode val="edge"/>
          <c:x val="0.142923349859045"/>
          <c:y val="0.0414745697889641"/>
          <c:w val="0.698721201516477"/>
          <c:h val="0.09842795522141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Good idea</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0.29</c:v>
                </c:pt>
                <c:pt idx="1">
                  <c:v>0.46</c:v>
                </c:pt>
                <c:pt idx="2">
                  <c:v>0.29</c:v>
                </c:pt>
                <c:pt idx="3">
                  <c:v>0.15</c:v>
                </c:pt>
              </c:numCache>
            </c:numRef>
          </c:val>
        </c:ser>
        <c:ser>
          <c:idx val="1"/>
          <c:order val="1"/>
          <c:tx>
            <c:strRef>
              <c:f>Sheet1!$A$3</c:f>
              <c:strCache>
                <c:ptCount val="1"/>
                <c:pt idx="0">
                  <c:v>Bad idea</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0.64</c:v>
                </c:pt>
                <c:pt idx="1">
                  <c:v>0.44</c:v>
                </c:pt>
                <c:pt idx="2">
                  <c:v>0.66</c:v>
                </c:pt>
                <c:pt idx="3">
                  <c:v>0.79</c:v>
                </c:pt>
              </c:numCache>
            </c:numRef>
          </c:val>
        </c:ser>
        <c:dLbls>
          <c:showLegendKey val="0"/>
          <c:showVal val="1"/>
          <c:showCatName val="0"/>
          <c:showSerName val="0"/>
          <c:showPercent val="0"/>
          <c:showBubbleSize val="0"/>
        </c:dLbls>
        <c:gapWidth val="150"/>
        <c:axId val="-2142424648"/>
        <c:axId val="-2147480616"/>
      </c:barChart>
      <c:catAx>
        <c:axId val="-2142424648"/>
        <c:scaling>
          <c:orientation val="minMax"/>
        </c:scaling>
        <c:delete val="0"/>
        <c:axPos val="b"/>
        <c:majorTickMark val="out"/>
        <c:minorTickMark val="none"/>
        <c:tickLblPos val="nextTo"/>
        <c:crossAx val="-2147480616"/>
        <c:crosses val="autoZero"/>
        <c:auto val="1"/>
        <c:lblAlgn val="ctr"/>
        <c:lblOffset val="100"/>
        <c:noMultiLvlLbl val="0"/>
      </c:catAx>
      <c:valAx>
        <c:axId val="-2147480616"/>
        <c:scaling>
          <c:orientation val="minMax"/>
        </c:scaling>
        <c:delete val="1"/>
        <c:axPos val="l"/>
        <c:numFmt formatCode="0%" sourceLinked="1"/>
        <c:majorTickMark val="out"/>
        <c:minorTickMark val="none"/>
        <c:tickLblPos val="nextTo"/>
        <c:crossAx val="-2142424648"/>
        <c:crosses val="autoZero"/>
        <c:crossBetween val="between"/>
      </c:valAx>
    </c:plotArea>
    <c:legend>
      <c:legendPos val="t"/>
      <c:layout>
        <c:manualLayout>
          <c:xMode val="edge"/>
          <c:yMode val="edge"/>
          <c:x val="0.335486414892583"/>
          <c:y val="0.148719731027408"/>
          <c:w val="0.329027048702245"/>
          <c:h val="0.08346643576184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215085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276678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410286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42743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8F0AE-67AF-B145-BD20-B9B51AAD27A6}"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381259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8F0AE-67AF-B145-BD20-B9B51AAD27A6}" type="datetimeFigureOut">
              <a:rPr lang="en-US" smtClean="0"/>
              <a:pPr/>
              <a:t>6/14/13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7086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8F0AE-67AF-B145-BD20-B9B51AAD27A6}" type="datetimeFigureOut">
              <a:rPr lang="en-US" smtClean="0"/>
              <a:pPr/>
              <a:t>6/14/13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233264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8F0AE-67AF-B145-BD20-B9B51AAD27A6}" type="datetimeFigureOut">
              <a:rPr lang="en-US" smtClean="0"/>
              <a:pPr/>
              <a:t>6/14/13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409156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8F0AE-67AF-B145-BD20-B9B51AAD27A6}" type="datetimeFigureOut">
              <a:rPr lang="en-US" smtClean="0"/>
              <a:pPr/>
              <a:t>6/14/13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36591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8F0AE-67AF-B145-BD20-B9B51AAD27A6}" type="datetimeFigureOut">
              <a:rPr lang="en-US" smtClean="0"/>
              <a:pPr/>
              <a:t>6/14/13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15112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8F0AE-67AF-B145-BD20-B9B51AAD27A6}" type="datetimeFigureOut">
              <a:rPr lang="en-US" smtClean="0"/>
              <a:pPr/>
              <a:t>6/14/13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626602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8F0AE-67AF-B145-BD20-B9B51AAD27A6}" type="datetimeFigureOut">
              <a:rPr lang="en-US" smtClean="0"/>
              <a:pPr/>
              <a:t>6/14/13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15FA4-0DD9-AA40-B5A6-9A2F0C5C165A}" type="slidenum">
              <a:rPr lang="en-US" smtClean="0"/>
              <a:pPr/>
              <a:t>‹#›</a:t>
            </a:fld>
            <a:endParaRPr lang="en-US"/>
          </a:p>
        </p:txBody>
      </p:sp>
    </p:spTree>
    <p:extLst>
      <p:ext uri="{BB962C8B-B14F-4D97-AF65-F5344CB8AC3E}">
        <p14:creationId xmlns:p14="http://schemas.microsoft.com/office/powerpoint/2010/main" val="120418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thStar-PPT-M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
            <a:ext cx="9144000" cy="6858000"/>
          </a:xfrm>
          <a:prstGeom prst="rect">
            <a:avLst/>
          </a:prstGeom>
        </p:spPr>
      </p:pic>
      <p:sp>
        <p:nvSpPr>
          <p:cNvPr id="5" name="Title 1"/>
          <p:cNvSpPr txBox="1">
            <a:spLocks/>
          </p:cNvSpPr>
          <p:nvPr/>
        </p:nvSpPr>
        <p:spPr>
          <a:xfrm>
            <a:off x="1276640" y="4394362"/>
            <a:ext cx="7086600" cy="13413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B43033"/>
                </a:solidFill>
              </a:rPr>
              <a:t>Crossroads GPS National Survey of Registered Voters Regarding Health Care</a:t>
            </a:r>
            <a:endParaRPr lang="en-US" sz="3200" dirty="0">
              <a:solidFill>
                <a:srgbClr val="B43033"/>
              </a:solidFill>
            </a:endParaRPr>
          </a:p>
        </p:txBody>
      </p:sp>
      <p:sp>
        <p:nvSpPr>
          <p:cNvPr id="6" name="Subtitle 2"/>
          <p:cNvSpPr txBox="1">
            <a:spLocks/>
          </p:cNvSpPr>
          <p:nvPr/>
        </p:nvSpPr>
        <p:spPr>
          <a:xfrm>
            <a:off x="1276640" y="5387571"/>
            <a:ext cx="6400800" cy="819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rgbClr val="8997A7"/>
                </a:solidFill>
              </a:rPr>
              <a:t>June 2-5, 2013</a:t>
            </a:r>
          </a:p>
          <a:p>
            <a:pPr marL="0" indent="0">
              <a:buNone/>
            </a:pPr>
            <a:endParaRPr lang="en-US" sz="2400" dirty="0"/>
          </a:p>
        </p:txBody>
      </p:sp>
      <p:pic>
        <p:nvPicPr>
          <p:cNvPr id="3" name="Picture 2" descr="Crossroads G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015" y="558608"/>
            <a:ext cx="3489960" cy="1158240"/>
          </a:xfrm>
          <a:prstGeom prst="rect">
            <a:avLst/>
          </a:prstGeom>
        </p:spPr>
      </p:pic>
    </p:spTree>
    <p:extLst>
      <p:ext uri="{BB962C8B-B14F-4D97-AF65-F5344CB8AC3E}">
        <p14:creationId xmlns:p14="http://schemas.microsoft.com/office/powerpoint/2010/main" val="42896211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78522828"/>
              </p:ext>
            </p:extLst>
          </p:nvPr>
        </p:nvGraphicFramePr>
        <p:xfrm>
          <a:off x="85418" y="1972962"/>
          <a:ext cx="897316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6642"/>
            <a:ext cx="8229600" cy="1227866"/>
          </a:xfrm>
        </p:spPr>
        <p:txBody>
          <a:bodyPr>
            <a:noAutofit/>
          </a:bodyPr>
          <a:lstStyle/>
          <a:p>
            <a:r>
              <a:rPr lang="en-US" sz="2800" dirty="0" smtClean="0"/>
              <a:t>Voters have little or no trust in the IRS keeping their health care information private.</a:t>
            </a:r>
            <a:endParaRPr lang="en-US" sz="2800" dirty="0"/>
          </a:p>
        </p:txBody>
      </p:sp>
      <p:sp>
        <p:nvSpPr>
          <p:cNvPr id="4" name="TextBox 3"/>
          <p:cNvSpPr txBox="1"/>
          <p:nvPr/>
        </p:nvSpPr>
        <p:spPr>
          <a:xfrm>
            <a:off x="907627" y="1310702"/>
            <a:ext cx="7328746" cy="830997"/>
          </a:xfrm>
          <a:prstGeom prst="rect">
            <a:avLst/>
          </a:prstGeom>
          <a:noFill/>
        </p:spPr>
        <p:txBody>
          <a:bodyPr wrap="square" rtlCol="0">
            <a:spAutoFit/>
          </a:bodyPr>
          <a:lstStyle/>
          <a:p>
            <a:pPr algn="ctr"/>
            <a:r>
              <a:rPr lang="en-US" sz="1600" i="1" dirty="0"/>
              <a:t>How much trust do you have in the IRS managing a database that includes your personal tax and health information and keeping your information private: a great deal, some, not much, or none at all?</a:t>
            </a:r>
            <a:r>
              <a:rPr lang="en-US" sz="1600" i="1" dirty="0" smtClean="0">
                <a:effectLst/>
              </a:rPr>
              <a:t> </a:t>
            </a:r>
            <a:endParaRPr lang="en-US" sz="1600" i="1" dirty="0"/>
          </a:p>
        </p:txBody>
      </p:sp>
    </p:spTree>
    <p:extLst>
      <p:ext uri="{BB962C8B-B14F-4D97-AF65-F5344CB8AC3E}">
        <p14:creationId xmlns:p14="http://schemas.microsoft.com/office/powerpoint/2010/main" val="32546216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31115"/>
            <a:ext cx="8229600" cy="1754327"/>
          </a:xfrm>
          <a:prstGeom prst="rect">
            <a:avLst/>
          </a:prstGeom>
          <a:noFill/>
        </p:spPr>
        <p:txBody>
          <a:bodyPr wrap="square" rtlCol="0">
            <a:spAutoFit/>
          </a:bodyPr>
          <a:lstStyle/>
          <a:p>
            <a:pPr algn="ctr">
              <a:spcAft>
                <a:spcPts val="600"/>
              </a:spcAft>
            </a:pPr>
            <a:r>
              <a:rPr lang="en-US" sz="1400" i="1" dirty="0"/>
              <a:t>Which of the following comes closest to your view about the health care law known as the Affordable Care Act or </a:t>
            </a:r>
            <a:r>
              <a:rPr lang="en-US" sz="1400" i="1" dirty="0" err="1"/>
              <a:t>ObamaCare</a:t>
            </a:r>
            <a:r>
              <a:rPr lang="en-US" sz="1400" i="1" dirty="0"/>
              <a:t>: </a:t>
            </a:r>
            <a:endParaRPr lang="en-US" sz="1400" i="1" dirty="0" smtClean="0"/>
          </a:p>
          <a:p>
            <a:pPr marL="342900" indent="-342900" algn="ctr">
              <a:spcAft>
                <a:spcPts val="600"/>
              </a:spcAft>
              <a:buAutoNum type="alphaLcParenR"/>
            </a:pPr>
            <a:r>
              <a:rPr lang="en-US" sz="1400" i="1" dirty="0" smtClean="0"/>
              <a:t>As </a:t>
            </a:r>
            <a:r>
              <a:rPr lang="en-US" sz="1400" i="1" dirty="0"/>
              <a:t>long as President Obama is in office, Republicans should concentrate on making changes to the law that can pass a Democratic Senate and get signed.  Trying to repeal the law right now is a waste of time since President Obama will veto any repeal of his signature </a:t>
            </a:r>
            <a:r>
              <a:rPr lang="en-US" sz="1400" i="1" dirty="0" smtClean="0"/>
              <a:t>law; </a:t>
            </a:r>
          </a:p>
          <a:p>
            <a:pPr algn="ctr"/>
            <a:r>
              <a:rPr lang="en-US" sz="1400" i="1" dirty="0" smtClean="0"/>
              <a:t>b)   Republicans </a:t>
            </a:r>
            <a:r>
              <a:rPr lang="en-US" sz="1400" i="1" dirty="0"/>
              <a:t>should keep trying to repeal the law even though Democrats and President Obama will block it.  Any small changes that are enacted now will only legitimize the law and make it harder to repeal later.</a:t>
            </a:r>
            <a:r>
              <a:rPr lang="en-US" sz="1400" i="1" dirty="0" smtClean="0">
                <a:effectLst/>
              </a:rPr>
              <a:t> </a:t>
            </a:r>
            <a:endParaRPr lang="en-US" sz="14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2589711"/>
              </p:ext>
            </p:extLst>
          </p:nvPr>
        </p:nvGraphicFramePr>
        <p:xfrm>
          <a:off x="457200" y="2581671"/>
          <a:ext cx="8229600" cy="393105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117418"/>
          </a:xfrm>
        </p:spPr>
        <p:txBody>
          <a:bodyPr>
            <a:noAutofit/>
          </a:bodyPr>
          <a:lstStyle/>
          <a:p>
            <a:r>
              <a:rPr lang="en-US" sz="2800" dirty="0" smtClean="0"/>
              <a:t>Republicans and Independents initially split on whether trying for full repeal is a waste of time. . .</a:t>
            </a:r>
            <a:endParaRPr lang="en-US" sz="2800" dirty="0"/>
          </a:p>
        </p:txBody>
      </p:sp>
      <p:sp>
        <p:nvSpPr>
          <p:cNvPr id="6" name="TextBox 5"/>
          <p:cNvSpPr txBox="1"/>
          <p:nvPr/>
        </p:nvSpPr>
        <p:spPr>
          <a:xfrm>
            <a:off x="1700803" y="6457626"/>
            <a:ext cx="5742394" cy="307777"/>
          </a:xfrm>
          <a:prstGeom prst="rect">
            <a:avLst/>
          </a:prstGeom>
          <a:noFill/>
        </p:spPr>
        <p:txBody>
          <a:bodyPr wrap="square" rtlCol="0">
            <a:spAutoFit/>
          </a:bodyPr>
          <a:lstStyle/>
          <a:p>
            <a:pPr algn="ctr"/>
            <a:r>
              <a:rPr lang="en-US" sz="1400" dirty="0" smtClean="0"/>
              <a:t>Note: Results are based on 607 Republican and Independent respondents.</a:t>
            </a:r>
            <a:endParaRPr lang="en-US" sz="1400" dirty="0"/>
          </a:p>
        </p:txBody>
      </p:sp>
    </p:spTree>
    <p:extLst>
      <p:ext uri="{BB962C8B-B14F-4D97-AF65-F5344CB8AC3E}">
        <p14:creationId xmlns:p14="http://schemas.microsoft.com/office/powerpoint/2010/main" val="19474560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93538"/>
            <a:ext cx="8229600" cy="1384995"/>
          </a:xfrm>
          <a:prstGeom prst="rect">
            <a:avLst/>
          </a:prstGeom>
          <a:noFill/>
        </p:spPr>
        <p:txBody>
          <a:bodyPr wrap="square" rtlCol="0">
            <a:spAutoFit/>
          </a:bodyPr>
          <a:lstStyle/>
          <a:p>
            <a:pPr algn="ctr"/>
            <a:r>
              <a:rPr lang="en-US" sz="1400" i="1" dirty="0"/>
              <a:t>Which of the following comes closest to your view about the best way to stop </a:t>
            </a:r>
            <a:r>
              <a:rPr lang="en-US" sz="1400" i="1" dirty="0" err="1"/>
              <a:t>ObamaCare</a:t>
            </a:r>
            <a:r>
              <a:rPr lang="en-US" sz="1400" i="1" dirty="0"/>
              <a:t> from harming the health care system: </a:t>
            </a:r>
            <a:r>
              <a:rPr lang="en-US" sz="1400" i="1" dirty="0" smtClean="0"/>
              <a:t>a) Opponents </a:t>
            </a:r>
            <a:r>
              <a:rPr lang="en-US" sz="1400" i="1" dirty="0"/>
              <a:t>of the law should not try to fix the worst parts of </a:t>
            </a:r>
            <a:r>
              <a:rPr lang="en-US" sz="1400" i="1" dirty="0" err="1"/>
              <a:t>ObamaCare</a:t>
            </a:r>
            <a:r>
              <a:rPr lang="en-US" sz="1400" i="1" dirty="0"/>
              <a:t> now, but wait until they are in a position to repeal the entire law at once.  Dismantling it piece-by-piece will only improve </a:t>
            </a:r>
            <a:r>
              <a:rPr lang="en-US" sz="1400" i="1" dirty="0" err="1"/>
              <a:t>ObamaCare</a:t>
            </a:r>
            <a:r>
              <a:rPr lang="en-US" sz="1400" i="1" dirty="0"/>
              <a:t> and reduce the pressure to get rid of the law </a:t>
            </a:r>
            <a:r>
              <a:rPr lang="en-US" sz="1400" i="1" dirty="0" smtClean="0"/>
              <a:t>entirely; b) Opponents </a:t>
            </a:r>
            <a:r>
              <a:rPr lang="en-US" sz="1400" i="1" dirty="0"/>
              <a:t>of the law should force action to dismantle the worst parts of </a:t>
            </a:r>
            <a:r>
              <a:rPr lang="en-US" sz="1400" i="1" dirty="0" err="1"/>
              <a:t>ObamaCare</a:t>
            </a:r>
            <a:r>
              <a:rPr lang="en-US" sz="1400" i="1" dirty="0"/>
              <a:t> now, because the earliest they could fully repeal the law would be in 2017 after Obama leaves office, and once the law is implemented it will be even harder to get rid of.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1772579"/>
              </p:ext>
            </p:extLst>
          </p:nvPr>
        </p:nvGraphicFramePr>
        <p:xfrm>
          <a:off x="457200" y="2626667"/>
          <a:ext cx="8229600" cy="3668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6642"/>
            <a:ext cx="8229600" cy="1241672"/>
          </a:xfrm>
        </p:spPr>
        <p:txBody>
          <a:bodyPr>
            <a:noAutofit/>
          </a:bodyPr>
          <a:lstStyle/>
          <a:p>
            <a:r>
              <a:rPr lang="en-US" sz="2800" dirty="0" smtClean="0"/>
              <a:t>. . .but after discussing specific aspects of the law, large majorities of the law’s opponents want to dismantle the worst parts now rather than wait for full repeal</a:t>
            </a:r>
            <a:r>
              <a:rPr lang="en-US" sz="3200" dirty="0" smtClean="0"/>
              <a:t>.</a:t>
            </a:r>
            <a:endParaRPr lang="en-US" sz="3200" dirty="0"/>
          </a:p>
        </p:txBody>
      </p:sp>
      <p:sp>
        <p:nvSpPr>
          <p:cNvPr id="6" name="TextBox 5"/>
          <p:cNvSpPr txBox="1"/>
          <p:nvPr/>
        </p:nvSpPr>
        <p:spPr>
          <a:xfrm>
            <a:off x="1767775" y="6323027"/>
            <a:ext cx="5608451" cy="307777"/>
          </a:xfrm>
          <a:prstGeom prst="rect">
            <a:avLst/>
          </a:prstGeom>
          <a:noFill/>
        </p:spPr>
        <p:txBody>
          <a:bodyPr wrap="none" rtlCol="0">
            <a:spAutoFit/>
          </a:bodyPr>
          <a:lstStyle/>
          <a:p>
            <a:pPr algn="ctr"/>
            <a:r>
              <a:rPr lang="en-US" sz="1400" dirty="0" smtClean="0"/>
              <a:t>Note: Results are based on 468 respondents who oppose ACA/</a:t>
            </a:r>
            <a:r>
              <a:rPr lang="en-US" sz="1400" dirty="0" err="1" smtClean="0"/>
              <a:t>ObamaCare</a:t>
            </a:r>
            <a:r>
              <a:rPr lang="en-US" sz="1400" dirty="0" smtClean="0"/>
              <a:t>.</a:t>
            </a:r>
            <a:endParaRPr lang="en-US" sz="1400" dirty="0"/>
          </a:p>
        </p:txBody>
      </p:sp>
    </p:spTree>
    <p:extLst>
      <p:ext uri="{BB962C8B-B14F-4D97-AF65-F5344CB8AC3E}">
        <p14:creationId xmlns:p14="http://schemas.microsoft.com/office/powerpoint/2010/main" val="10005796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34956"/>
            <a:ext cx="8229600" cy="1077218"/>
          </a:xfrm>
          <a:prstGeom prst="rect">
            <a:avLst/>
          </a:prstGeom>
          <a:noFill/>
        </p:spPr>
        <p:txBody>
          <a:bodyPr wrap="square" rtlCol="0">
            <a:spAutoFit/>
          </a:bodyPr>
          <a:lstStyle/>
          <a:p>
            <a:pPr algn="ctr"/>
            <a:r>
              <a:rPr lang="en-US" sz="1600" i="1" dirty="0"/>
              <a:t>Some people say that the health care reform law is so bad that an effort to repeal it should be attached to a bill necessary to keep the government running.  Do you think it is a good idea or a bad idea for opponents of the health care reform law to risk shutting down the government in an effort to get rid of the law?</a:t>
            </a:r>
          </a:p>
        </p:txBody>
      </p:sp>
      <p:sp>
        <p:nvSpPr>
          <p:cNvPr id="2" name="Title 1"/>
          <p:cNvSpPr>
            <a:spLocks noGrp="1"/>
          </p:cNvSpPr>
          <p:nvPr>
            <p:ph type="title"/>
          </p:nvPr>
        </p:nvSpPr>
        <p:spPr>
          <a:xfrm>
            <a:off x="457200" y="340108"/>
            <a:ext cx="8229600" cy="1143000"/>
          </a:xfrm>
        </p:spPr>
        <p:txBody>
          <a:bodyPr>
            <a:noAutofit/>
          </a:bodyPr>
          <a:lstStyle/>
          <a:p>
            <a:r>
              <a:rPr lang="en-US" sz="2800" dirty="0" smtClean="0"/>
              <a:t>But risking a government shutdown to repeal the law is a non-starter.</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2770535"/>
              </p:ext>
            </p:extLst>
          </p:nvPr>
        </p:nvGraphicFramePr>
        <p:xfrm>
          <a:off x="457200" y="195915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8435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Possible Effects of the </a:t>
            </a:r>
            <a:br>
              <a:rPr lang="en-US" dirty="0" smtClean="0">
                <a:solidFill>
                  <a:schemeClr val="tx1">
                    <a:lumMod val="65000"/>
                    <a:lumOff val="35000"/>
                  </a:schemeClr>
                </a:solidFill>
                <a:effectLst>
                  <a:outerShdw blurRad="50800" dist="38100" dir="2700000" algn="tl" rotWithShape="0">
                    <a:srgbClr val="000000">
                      <a:alpha val="43000"/>
                    </a:srgbClr>
                  </a:outerShdw>
                </a:effectLst>
              </a:rPr>
            </a:br>
            <a:r>
              <a:rPr lang="en-US" dirty="0" smtClean="0">
                <a:solidFill>
                  <a:schemeClr val="tx1">
                    <a:lumMod val="65000"/>
                    <a:lumOff val="35000"/>
                  </a:schemeClr>
                </a:solidFill>
                <a:effectLst>
                  <a:outerShdw blurRad="50800" dist="38100" dir="2700000" algn="tl" rotWithShape="0">
                    <a:srgbClr val="000000">
                      <a:alpha val="43000"/>
                    </a:srgbClr>
                  </a:outerShdw>
                </a:effectLst>
              </a:rPr>
              <a:t>Health Care Reform Law</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3069632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46081288"/>
              </p:ext>
            </p:extLst>
          </p:nvPr>
        </p:nvGraphicFramePr>
        <p:xfrm>
          <a:off x="3395998" y="2747335"/>
          <a:ext cx="4804093" cy="3779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0"/>
            <a:ext cx="9144000" cy="1483108"/>
          </a:xfrm>
        </p:spPr>
        <p:txBody>
          <a:bodyPr>
            <a:noAutofit/>
          </a:bodyPr>
          <a:lstStyle/>
          <a:p>
            <a:r>
              <a:rPr lang="en-US" sz="2800" dirty="0" smtClean="0"/>
              <a:t>Top-tier concerns about possible effects focus on higher </a:t>
            </a:r>
            <a:br>
              <a:rPr lang="en-US" sz="2800" dirty="0" smtClean="0"/>
            </a:br>
            <a:r>
              <a:rPr lang="en-US" sz="2800" dirty="0" smtClean="0"/>
              <a:t>costs, higher taxes, and reduced services for seniors.</a:t>
            </a:r>
            <a:endParaRPr lang="en-US" sz="2800" dirty="0"/>
          </a:p>
        </p:txBody>
      </p:sp>
      <p:sp>
        <p:nvSpPr>
          <p:cNvPr id="4" name="TextBox 3"/>
          <p:cNvSpPr txBox="1"/>
          <p:nvPr/>
        </p:nvSpPr>
        <p:spPr>
          <a:xfrm>
            <a:off x="457200" y="1407344"/>
            <a:ext cx="8229600" cy="1400383"/>
          </a:xfrm>
          <a:prstGeom prst="rect">
            <a:avLst/>
          </a:prstGeom>
          <a:noFill/>
        </p:spPr>
        <p:txBody>
          <a:bodyPr wrap="square" rtlCol="0">
            <a:spAutoFit/>
          </a:bodyPr>
          <a:lstStyle/>
          <a:p>
            <a:pPr algn="ctr">
              <a:spcAft>
                <a:spcPts val="600"/>
              </a:spcAft>
            </a:pPr>
            <a:r>
              <a:rPr lang="en-US" sz="1600" i="1" dirty="0"/>
              <a:t>Now I would like to read you a list of possible outcomes when the health care reform law passed in 2010 is implemented next year.  For each of the following, please tell me if that outcome concerns you a great deal, somewhat, not too much, or not at all:</a:t>
            </a:r>
            <a:r>
              <a:rPr lang="en-US" sz="1600" i="1" dirty="0" smtClean="0">
                <a:effectLst/>
              </a:rPr>
              <a:t> </a:t>
            </a:r>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304255" y="3120093"/>
            <a:ext cx="3244144" cy="738664"/>
          </a:xfrm>
          <a:prstGeom prst="rect">
            <a:avLst/>
          </a:prstGeom>
          <a:noFill/>
        </p:spPr>
        <p:txBody>
          <a:bodyPr wrap="square" rtlCol="0">
            <a:spAutoFit/>
          </a:bodyPr>
          <a:lstStyle/>
          <a:p>
            <a:pPr algn="r"/>
            <a:r>
              <a:rPr lang="en-US" sz="1400" dirty="0" smtClean="0"/>
              <a:t>Health care costs, premiums and co-pays will go up because of new regulations and taxes</a:t>
            </a:r>
            <a:endParaRPr lang="en-US" sz="1400" dirty="0"/>
          </a:p>
        </p:txBody>
      </p:sp>
      <p:sp>
        <p:nvSpPr>
          <p:cNvPr id="7" name="TextBox 6"/>
          <p:cNvSpPr txBox="1"/>
          <p:nvPr/>
        </p:nvSpPr>
        <p:spPr>
          <a:xfrm>
            <a:off x="262294" y="4156057"/>
            <a:ext cx="3286105" cy="954107"/>
          </a:xfrm>
          <a:prstGeom prst="rect">
            <a:avLst/>
          </a:prstGeom>
          <a:noFill/>
        </p:spPr>
        <p:txBody>
          <a:bodyPr wrap="square" rtlCol="0">
            <a:spAutoFit/>
          </a:bodyPr>
          <a:lstStyle/>
          <a:p>
            <a:pPr algn="r"/>
            <a:r>
              <a:rPr lang="en-US" sz="1400" dirty="0" smtClean="0"/>
              <a:t>Taxes that are charged to health insurance companies will be passed along to consumers in the form of higher premiums and co-pays</a:t>
            </a:r>
            <a:endParaRPr lang="en-US" sz="1400" dirty="0"/>
          </a:p>
        </p:txBody>
      </p:sp>
      <p:sp>
        <p:nvSpPr>
          <p:cNvPr id="8" name="TextBox 7"/>
          <p:cNvSpPr txBox="1"/>
          <p:nvPr/>
        </p:nvSpPr>
        <p:spPr>
          <a:xfrm>
            <a:off x="0" y="5357157"/>
            <a:ext cx="3548399" cy="954107"/>
          </a:xfrm>
          <a:prstGeom prst="rect">
            <a:avLst/>
          </a:prstGeom>
          <a:noFill/>
        </p:spPr>
        <p:txBody>
          <a:bodyPr wrap="square" rtlCol="0">
            <a:spAutoFit/>
          </a:bodyPr>
          <a:lstStyle/>
          <a:p>
            <a:pPr algn="r"/>
            <a:r>
              <a:rPr lang="en-US" sz="1400" dirty="0" smtClean="0"/>
              <a:t>The IPAB will make automatic cuts to Medicare reimbursement rates that will lead to reduced services for seniors or cause doctors to stop accepting Medicare entirely</a:t>
            </a:r>
            <a:endParaRPr lang="en-US" sz="1400" dirty="0"/>
          </a:p>
        </p:txBody>
      </p:sp>
      <p:sp>
        <p:nvSpPr>
          <p:cNvPr id="9" name="TextBox 8"/>
          <p:cNvSpPr txBox="1"/>
          <p:nvPr/>
        </p:nvSpPr>
        <p:spPr>
          <a:xfrm>
            <a:off x="7665970" y="3308185"/>
            <a:ext cx="1307945" cy="369332"/>
          </a:xfrm>
          <a:prstGeom prst="rect">
            <a:avLst/>
          </a:prstGeom>
          <a:noFill/>
        </p:spPr>
        <p:txBody>
          <a:bodyPr wrap="none" rtlCol="0">
            <a:spAutoFit/>
          </a:bodyPr>
          <a:lstStyle/>
          <a:p>
            <a:r>
              <a:rPr lang="en-US" dirty="0" smtClean="0"/>
              <a:t>76 | 56 | 35</a:t>
            </a:r>
            <a:endParaRPr lang="en-US" dirty="0"/>
          </a:p>
        </p:txBody>
      </p:sp>
      <p:sp>
        <p:nvSpPr>
          <p:cNvPr id="10" name="TextBox 9"/>
          <p:cNvSpPr txBox="1"/>
          <p:nvPr/>
        </p:nvSpPr>
        <p:spPr>
          <a:xfrm>
            <a:off x="7665970" y="4471357"/>
            <a:ext cx="1307945" cy="369332"/>
          </a:xfrm>
          <a:prstGeom prst="rect">
            <a:avLst/>
          </a:prstGeom>
          <a:noFill/>
        </p:spPr>
        <p:txBody>
          <a:bodyPr wrap="none" rtlCol="0">
            <a:spAutoFit/>
          </a:bodyPr>
          <a:lstStyle/>
          <a:p>
            <a:r>
              <a:rPr lang="en-US" dirty="0" smtClean="0"/>
              <a:t>73 | 52 | 38</a:t>
            </a:r>
            <a:endParaRPr lang="en-US" dirty="0"/>
          </a:p>
        </p:txBody>
      </p:sp>
      <p:sp>
        <p:nvSpPr>
          <p:cNvPr id="11" name="TextBox 10"/>
          <p:cNvSpPr txBox="1"/>
          <p:nvPr/>
        </p:nvSpPr>
        <p:spPr>
          <a:xfrm>
            <a:off x="7665970" y="5643904"/>
            <a:ext cx="1307945" cy="369332"/>
          </a:xfrm>
          <a:prstGeom prst="rect">
            <a:avLst/>
          </a:prstGeom>
          <a:noFill/>
        </p:spPr>
        <p:txBody>
          <a:bodyPr wrap="none" rtlCol="0">
            <a:spAutoFit/>
          </a:bodyPr>
          <a:lstStyle/>
          <a:p>
            <a:r>
              <a:rPr lang="en-US" dirty="0" smtClean="0"/>
              <a:t>64 | 51 | 43</a:t>
            </a:r>
            <a:endParaRPr lang="en-US" dirty="0"/>
          </a:p>
        </p:txBody>
      </p:sp>
    </p:spTree>
    <p:extLst>
      <p:ext uri="{BB962C8B-B14F-4D97-AF65-F5344CB8AC3E}">
        <p14:creationId xmlns:p14="http://schemas.microsoft.com/office/powerpoint/2010/main" val="2036286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4859452"/>
              </p:ext>
            </p:extLst>
          </p:nvPr>
        </p:nvGraphicFramePr>
        <p:xfrm>
          <a:off x="3548399" y="2664499"/>
          <a:ext cx="4596474" cy="3779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4570"/>
            <a:ext cx="8229600" cy="1312774"/>
          </a:xfrm>
        </p:spPr>
        <p:txBody>
          <a:bodyPr>
            <a:noAutofit/>
          </a:bodyPr>
          <a:lstStyle/>
          <a:p>
            <a:r>
              <a:rPr lang="en-US" sz="2800" dirty="0" smtClean="0"/>
              <a:t>Second-tier concerns focus on losing employer-provided coverage. </a:t>
            </a:r>
            <a:endParaRPr lang="en-US" sz="2800" dirty="0"/>
          </a:p>
        </p:txBody>
      </p:sp>
      <p:sp>
        <p:nvSpPr>
          <p:cNvPr id="4" name="TextBox 3"/>
          <p:cNvSpPr txBox="1"/>
          <p:nvPr/>
        </p:nvSpPr>
        <p:spPr>
          <a:xfrm>
            <a:off x="457200" y="1407344"/>
            <a:ext cx="8229600" cy="1400383"/>
          </a:xfrm>
          <a:prstGeom prst="rect">
            <a:avLst/>
          </a:prstGeom>
          <a:noFill/>
        </p:spPr>
        <p:txBody>
          <a:bodyPr wrap="square" rtlCol="0">
            <a:spAutoFit/>
          </a:bodyPr>
          <a:lstStyle/>
          <a:p>
            <a:pPr algn="ctr">
              <a:spcAft>
                <a:spcPts val="600"/>
              </a:spcAft>
            </a:pPr>
            <a:r>
              <a:rPr lang="en-US" sz="1600" i="1" dirty="0"/>
              <a:t>Now I would like to read you a list of possible outcomes when the health care reform law passed in 2010 is implemented next year.  For each of the following, please tell me if that outcome concerns you a great deal, somewhat, not too much, or not at all:</a:t>
            </a:r>
            <a:r>
              <a:rPr lang="en-US" sz="1600" i="1" dirty="0" smtClean="0">
                <a:effectLst/>
              </a:rPr>
              <a:t> </a:t>
            </a:r>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442305" y="3106287"/>
            <a:ext cx="3244144" cy="1169551"/>
          </a:xfrm>
          <a:prstGeom prst="rect">
            <a:avLst/>
          </a:prstGeom>
          <a:noFill/>
        </p:spPr>
        <p:txBody>
          <a:bodyPr wrap="square" rtlCol="0">
            <a:spAutoFit/>
          </a:bodyPr>
          <a:lstStyle/>
          <a:p>
            <a:pPr algn="r"/>
            <a:r>
              <a:rPr lang="en-US" sz="1400" dirty="0" smtClean="0"/>
              <a:t>Millions of Americans will be dropped from their employer health insurance plans because of the new law and will be forced into government-run insurance pools</a:t>
            </a:r>
            <a:endParaRPr lang="en-US" sz="1400" dirty="0"/>
          </a:p>
        </p:txBody>
      </p:sp>
      <p:sp>
        <p:nvSpPr>
          <p:cNvPr id="8" name="TextBox 7"/>
          <p:cNvSpPr txBox="1"/>
          <p:nvPr/>
        </p:nvSpPr>
        <p:spPr>
          <a:xfrm>
            <a:off x="138050" y="4970589"/>
            <a:ext cx="3548399" cy="954107"/>
          </a:xfrm>
          <a:prstGeom prst="rect">
            <a:avLst/>
          </a:prstGeom>
          <a:noFill/>
        </p:spPr>
        <p:txBody>
          <a:bodyPr wrap="square" rtlCol="0">
            <a:spAutoFit/>
          </a:bodyPr>
          <a:lstStyle/>
          <a:p>
            <a:pPr algn="r"/>
            <a:r>
              <a:rPr lang="en-US" sz="1400" dirty="0" smtClean="0"/>
              <a:t>As health insurance becomes more expensive employers will choose to pay a penalty instead of providing private insurance, and people will be forced into Medicaid coverage</a:t>
            </a:r>
            <a:endParaRPr lang="en-US" sz="1400" dirty="0"/>
          </a:p>
        </p:txBody>
      </p:sp>
      <p:sp>
        <p:nvSpPr>
          <p:cNvPr id="9" name="TextBox 8"/>
          <p:cNvSpPr txBox="1"/>
          <p:nvPr/>
        </p:nvSpPr>
        <p:spPr>
          <a:xfrm>
            <a:off x="7205346" y="3525651"/>
            <a:ext cx="1307945" cy="369332"/>
          </a:xfrm>
          <a:prstGeom prst="rect">
            <a:avLst/>
          </a:prstGeom>
          <a:noFill/>
        </p:spPr>
        <p:txBody>
          <a:bodyPr wrap="none" rtlCol="0">
            <a:spAutoFit/>
          </a:bodyPr>
          <a:lstStyle/>
          <a:p>
            <a:r>
              <a:rPr lang="en-US" dirty="0" smtClean="0"/>
              <a:t>69 | 51 | 32</a:t>
            </a:r>
            <a:endParaRPr lang="en-US" dirty="0"/>
          </a:p>
        </p:txBody>
      </p:sp>
      <p:sp>
        <p:nvSpPr>
          <p:cNvPr id="11" name="TextBox 10"/>
          <p:cNvSpPr txBox="1"/>
          <p:nvPr/>
        </p:nvSpPr>
        <p:spPr>
          <a:xfrm>
            <a:off x="7205346" y="5250671"/>
            <a:ext cx="1307945" cy="369332"/>
          </a:xfrm>
          <a:prstGeom prst="rect">
            <a:avLst/>
          </a:prstGeom>
          <a:noFill/>
        </p:spPr>
        <p:txBody>
          <a:bodyPr wrap="none" rtlCol="0">
            <a:spAutoFit/>
          </a:bodyPr>
          <a:lstStyle/>
          <a:p>
            <a:r>
              <a:rPr lang="en-US" dirty="0" smtClean="0"/>
              <a:t>64 | 45 | 24</a:t>
            </a:r>
            <a:endParaRPr lang="en-US" dirty="0"/>
          </a:p>
        </p:txBody>
      </p:sp>
      <p:sp>
        <p:nvSpPr>
          <p:cNvPr id="3" name="TextBox 2"/>
          <p:cNvSpPr txBox="1"/>
          <p:nvPr/>
        </p:nvSpPr>
        <p:spPr>
          <a:xfrm>
            <a:off x="2652701" y="6222924"/>
            <a:ext cx="3838599" cy="307777"/>
          </a:xfrm>
          <a:prstGeom prst="rect">
            <a:avLst/>
          </a:prstGeom>
          <a:noFill/>
        </p:spPr>
        <p:txBody>
          <a:bodyPr wrap="none" rtlCol="0">
            <a:spAutoFit/>
          </a:bodyPr>
          <a:lstStyle/>
          <a:p>
            <a:r>
              <a:rPr lang="en-US" sz="1400" dirty="0" smtClean="0"/>
              <a:t>Note: Results are based on 500 respondents each. </a:t>
            </a:r>
            <a:endParaRPr lang="en-US" sz="1400" dirty="0"/>
          </a:p>
        </p:txBody>
      </p:sp>
    </p:spTree>
    <p:extLst>
      <p:ext uri="{BB962C8B-B14F-4D97-AF65-F5344CB8AC3E}">
        <p14:creationId xmlns:p14="http://schemas.microsoft.com/office/powerpoint/2010/main" val="3783395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72528314"/>
              </p:ext>
            </p:extLst>
          </p:nvPr>
        </p:nvGraphicFramePr>
        <p:xfrm>
          <a:off x="3547853" y="2747335"/>
          <a:ext cx="4804093" cy="3779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75630"/>
            <a:ext cx="8229600" cy="1094307"/>
          </a:xfrm>
        </p:spPr>
        <p:txBody>
          <a:bodyPr>
            <a:noAutofit/>
          </a:bodyPr>
          <a:lstStyle/>
          <a:p>
            <a:r>
              <a:rPr lang="en-US" sz="2800" dirty="0" smtClean="0"/>
              <a:t>Third-tier concerns focus on new taxes and young people dropping coverage. </a:t>
            </a:r>
            <a:endParaRPr lang="en-US" sz="2800" dirty="0"/>
          </a:p>
        </p:txBody>
      </p:sp>
      <p:sp>
        <p:nvSpPr>
          <p:cNvPr id="4" name="TextBox 3"/>
          <p:cNvSpPr txBox="1"/>
          <p:nvPr/>
        </p:nvSpPr>
        <p:spPr>
          <a:xfrm>
            <a:off x="457200" y="1407344"/>
            <a:ext cx="8229600" cy="1400383"/>
          </a:xfrm>
          <a:prstGeom prst="rect">
            <a:avLst/>
          </a:prstGeom>
          <a:noFill/>
        </p:spPr>
        <p:txBody>
          <a:bodyPr wrap="square" rtlCol="0">
            <a:spAutoFit/>
          </a:bodyPr>
          <a:lstStyle/>
          <a:p>
            <a:pPr algn="ctr">
              <a:spcAft>
                <a:spcPts val="600"/>
              </a:spcAft>
            </a:pPr>
            <a:r>
              <a:rPr lang="en-US" sz="1600" i="1" dirty="0"/>
              <a:t>Now I would like to read you a list of possible outcomes when the health care reform law passed in 2010 is implemented next year.  For each of the following, please tell me if that outcome concerns you a great deal, somewhat, not too much, or not at all:</a:t>
            </a:r>
            <a:r>
              <a:rPr lang="en-US" sz="1600" i="1" dirty="0" smtClean="0">
                <a:effectLst/>
              </a:rPr>
              <a:t> </a:t>
            </a:r>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456110" y="3120093"/>
            <a:ext cx="3244144" cy="738664"/>
          </a:xfrm>
          <a:prstGeom prst="rect">
            <a:avLst/>
          </a:prstGeom>
          <a:noFill/>
        </p:spPr>
        <p:txBody>
          <a:bodyPr wrap="square" rtlCol="0">
            <a:spAutoFit/>
          </a:bodyPr>
          <a:lstStyle/>
          <a:p>
            <a:pPr algn="r"/>
            <a:r>
              <a:rPr lang="en-US" sz="1400" dirty="0" smtClean="0"/>
              <a:t>Taxes on medical devices like pacemakers will increase the cost to consumers for products that improve their quality of life</a:t>
            </a:r>
            <a:endParaRPr lang="en-US" sz="1400" dirty="0"/>
          </a:p>
        </p:txBody>
      </p:sp>
      <p:sp>
        <p:nvSpPr>
          <p:cNvPr id="7" name="TextBox 6"/>
          <p:cNvSpPr txBox="1"/>
          <p:nvPr/>
        </p:nvSpPr>
        <p:spPr>
          <a:xfrm>
            <a:off x="414149" y="4156057"/>
            <a:ext cx="3286105" cy="954107"/>
          </a:xfrm>
          <a:prstGeom prst="rect">
            <a:avLst/>
          </a:prstGeom>
          <a:noFill/>
        </p:spPr>
        <p:txBody>
          <a:bodyPr wrap="square" rtlCol="0">
            <a:spAutoFit/>
          </a:bodyPr>
          <a:lstStyle/>
          <a:p>
            <a:pPr algn="r"/>
            <a:r>
              <a:rPr lang="en-US" sz="1400" dirty="0" smtClean="0"/>
              <a:t>Younger people will drop their coverage and choose to pay the penalty for not having coverage, which will lead to higher premiums for everyone else</a:t>
            </a:r>
            <a:endParaRPr lang="en-US" sz="1400" dirty="0"/>
          </a:p>
        </p:txBody>
      </p:sp>
      <p:sp>
        <p:nvSpPr>
          <p:cNvPr id="8" name="TextBox 7"/>
          <p:cNvSpPr txBox="1"/>
          <p:nvPr/>
        </p:nvSpPr>
        <p:spPr>
          <a:xfrm>
            <a:off x="151855" y="5564247"/>
            <a:ext cx="3548399" cy="523220"/>
          </a:xfrm>
          <a:prstGeom prst="rect">
            <a:avLst/>
          </a:prstGeom>
          <a:noFill/>
        </p:spPr>
        <p:txBody>
          <a:bodyPr wrap="square" rtlCol="0">
            <a:spAutoFit/>
          </a:bodyPr>
          <a:lstStyle/>
          <a:p>
            <a:pPr algn="r"/>
            <a:r>
              <a:rPr lang="en-US" sz="1400" dirty="0" smtClean="0"/>
              <a:t>Taxes on drug companies will reduce incentives to conduct life-saving research</a:t>
            </a:r>
            <a:endParaRPr lang="en-US" sz="1400" dirty="0"/>
          </a:p>
        </p:txBody>
      </p:sp>
      <p:sp>
        <p:nvSpPr>
          <p:cNvPr id="9" name="TextBox 8"/>
          <p:cNvSpPr txBox="1"/>
          <p:nvPr/>
        </p:nvSpPr>
        <p:spPr>
          <a:xfrm>
            <a:off x="7408100" y="3308185"/>
            <a:ext cx="1307945" cy="369332"/>
          </a:xfrm>
          <a:prstGeom prst="rect">
            <a:avLst/>
          </a:prstGeom>
          <a:noFill/>
        </p:spPr>
        <p:txBody>
          <a:bodyPr wrap="none" rtlCol="0">
            <a:spAutoFit/>
          </a:bodyPr>
          <a:lstStyle/>
          <a:p>
            <a:r>
              <a:rPr lang="en-US" dirty="0" smtClean="0"/>
              <a:t>52 | 39 | 33</a:t>
            </a:r>
            <a:endParaRPr lang="en-US" dirty="0"/>
          </a:p>
        </p:txBody>
      </p:sp>
      <p:sp>
        <p:nvSpPr>
          <p:cNvPr id="10" name="TextBox 9"/>
          <p:cNvSpPr txBox="1"/>
          <p:nvPr/>
        </p:nvSpPr>
        <p:spPr>
          <a:xfrm>
            <a:off x="7408100" y="4496015"/>
            <a:ext cx="1307945" cy="369332"/>
          </a:xfrm>
          <a:prstGeom prst="rect">
            <a:avLst/>
          </a:prstGeom>
          <a:noFill/>
        </p:spPr>
        <p:txBody>
          <a:bodyPr wrap="none" rtlCol="0">
            <a:spAutoFit/>
          </a:bodyPr>
          <a:lstStyle/>
          <a:p>
            <a:r>
              <a:rPr lang="en-US" dirty="0" smtClean="0"/>
              <a:t>50 | 36 | 35</a:t>
            </a:r>
            <a:endParaRPr lang="en-US" dirty="0"/>
          </a:p>
        </p:txBody>
      </p:sp>
      <p:sp>
        <p:nvSpPr>
          <p:cNvPr id="11" name="TextBox 10"/>
          <p:cNvSpPr txBox="1"/>
          <p:nvPr/>
        </p:nvSpPr>
        <p:spPr>
          <a:xfrm>
            <a:off x="7408100" y="5656233"/>
            <a:ext cx="1307945" cy="369332"/>
          </a:xfrm>
          <a:prstGeom prst="rect">
            <a:avLst/>
          </a:prstGeom>
          <a:noFill/>
        </p:spPr>
        <p:txBody>
          <a:bodyPr wrap="none" rtlCol="0">
            <a:spAutoFit/>
          </a:bodyPr>
          <a:lstStyle/>
          <a:p>
            <a:r>
              <a:rPr lang="en-US" dirty="0" smtClean="0"/>
              <a:t>50 | 38 | 27</a:t>
            </a:r>
            <a:endParaRPr lang="en-US" dirty="0"/>
          </a:p>
        </p:txBody>
      </p:sp>
    </p:spTree>
    <p:extLst>
      <p:ext uri="{BB962C8B-B14F-4D97-AF65-F5344CB8AC3E}">
        <p14:creationId xmlns:p14="http://schemas.microsoft.com/office/powerpoint/2010/main" val="30637496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Support for Alternative Health Care Reforms</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32903218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5030"/>
            <a:ext cx="8229600" cy="2215991"/>
          </a:xfrm>
          <a:prstGeom prst="rect">
            <a:avLst/>
          </a:prstGeom>
          <a:noFill/>
        </p:spPr>
        <p:txBody>
          <a:bodyPr wrap="square" rtlCol="0">
            <a:spAutoFit/>
          </a:bodyPr>
          <a:lstStyle/>
          <a:p>
            <a:pPr algn="ctr">
              <a:spcAft>
                <a:spcPts val="600"/>
              </a:spcAft>
            </a:pPr>
            <a:r>
              <a:rPr lang="en-US" sz="1600" i="1" dirty="0"/>
              <a:t>Which of the following comes closest to your view about the health care law passed in 2010</a:t>
            </a:r>
            <a:r>
              <a:rPr lang="en-US" sz="1600" i="1" dirty="0" smtClean="0"/>
              <a:t>: </a:t>
            </a:r>
          </a:p>
          <a:p>
            <a:pPr marL="342900" indent="-342900" algn="ctr">
              <a:spcAft>
                <a:spcPts val="600"/>
              </a:spcAft>
              <a:buAutoNum type="alphaLcParenR"/>
            </a:pPr>
            <a:r>
              <a:rPr lang="en-US" sz="1600" i="1" dirty="0" smtClean="0"/>
              <a:t>We </a:t>
            </a:r>
            <a:r>
              <a:rPr lang="en-US" sz="1600" i="1" dirty="0"/>
              <a:t>should require that all health insurance policies be comprehensive, covering routine doctor visits and medicines, even though those policies have higher premiums.  People do not know what health care needs they will have, and all Americans deserve this level of coverage.</a:t>
            </a:r>
          </a:p>
          <a:p>
            <a:pPr marL="342900" indent="-342900" algn="ctr">
              <a:buAutoNum type="alphaLcParenR"/>
            </a:pPr>
            <a:r>
              <a:rPr lang="en-US" sz="1600" i="1" dirty="0" smtClean="0"/>
              <a:t>We </a:t>
            </a:r>
            <a:r>
              <a:rPr lang="en-US" sz="1600" i="1" dirty="0"/>
              <a:t>should allow Americans the flexibility and freedom to buy insurance policies they can afford, even if those policies have more limited coverage.  Some people may want just catastrophic coverage for major illnesses and hospital stays, but not for routine doctor visits or medicines.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0785433"/>
              </p:ext>
            </p:extLst>
          </p:nvPr>
        </p:nvGraphicFramePr>
        <p:xfrm>
          <a:off x="457200" y="2761147"/>
          <a:ext cx="8229600" cy="39586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94570"/>
            <a:ext cx="9144000" cy="891658"/>
          </a:xfrm>
        </p:spPr>
        <p:txBody>
          <a:bodyPr>
            <a:noAutofit/>
          </a:bodyPr>
          <a:lstStyle/>
          <a:p>
            <a:r>
              <a:rPr lang="en-US" sz="2800" dirty="0" smtClean="0"/>
              <a:t>Majorities of all three partisan groups believe affordable policies are more important than comprehensive policies</a:t>
            </a:r>
            <a:r>
              <a:rPr lang="en-US" sz="3200" dirty="0" smtClean="0"/>
              <a:t>.</a:t>
            </a:r>
            <a:endParaRPr lang="en-US" sz="3200" dirty="0"/>
          </a:p>
        </p:txBody>
      </p:sp>
    </p:spTree>
    <p:extLst>
      <p:ext uri="{BB962C8B-B14F-4D97-AF65-F5344CB8AC3E}">
        <p14:creationId xmlns:p14="http://schemas.microsoft.com/office/powerpoint/2010/main" val="1195577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78" y="2857500"/>
            <a:ext cx="7679045"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Current Attitudes Toward the Health Care Reform Law</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1414902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20447157"/>
              </p:ext>
            </p:extLst>
          </p:nvPr>
        </p:nvGraphicFramePr>
        <p:xfrm>
          <a:off x="3451214" y="2388401"/>
          <a:ext cx="4931876" cy="41795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69030"/>
            <a:ext cx="8229600" cy="1215898"/>
          </a:xfrm>
        </p:spPr>
        <p:txBody>
          <a:bodyPr>
            <a:noAutofit/>
          </a:bodyPr>
          <a:lstStyle/>
          <a:p>
            <a:r>
              <a:rPr lang="en-US" sz="2800" dirty="0" smtClean="0"/>
              <a:t>Top-tier alternative health care reforms all expand individual choice.</a:t>
            </a:r>
            <a:endParaRPr lang="en-US" sz="2800" dirty="0"/>
          </a:p>
        </p:txBody>
      </p:sp>
      <p:sp>
        <p:nvSpPr>
          <p:cNvPr id="4" name="TextBox 3"/>
          <p:cNvSpPr txBox="1"/>
          <p:nvPr/>
        </p:nvSpPr>
        <p:spPr>
          <a:xfrm>
            <a:off x="457200" y="1324508"/>
            <a:ext cx="8229600" cy="1154162"/>
          </a:xfrm>
          <a:prstGeom prst="rect">
            <a:avLst/>
          </a:prstGeom>
          <a:noFill/>
        </p:spPr>
        <p:txBody>
          <a:bodyPr wrap="square" rtlCol="0">
            <a:spAutoFit/>
          </a:bodyPr>
          <a:lstStyle/>
          <a:p>
            <a:pPr algn="ctr">
              <a:spcAft>
                <a:spcPts val="600"/>
              </a:spcAft>
            </a:pPr>
            <a:r>
              <a:rPr lang="en-US" sz="1600" i="1" dirty="0"/>
              <a:t>Now I would like to ask you about several proposals some people have made to reform health care.  For each of the following, please tell me if you support or oppose that proposal: </a:t>
            </a:r>
            <a:endParaRPr lang="en-US" sz="1600" i="1" dirty="0" smtClean="0"/>
          </a:p>
          <a:p>
            <a:pPr algn="ctr"/>
            <a:r>
              <a:rPr lang="en-US" sz="1600" dirty="0" smtClean="0"/>
              <a:t>Ranked by </a:t>
            </a:r>
            <a:r>
              <a:rPr lang="en-US" sz="1600" dirty="0"/>
              <a:t>%</a:t>
            </a:r>
            <a:r>
              <a:rPr lang="en-US" sz="1600" dirty="0" smtClean="0"/>
              <a:t> Support</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152400" y="2692119"/>
            <a:ext cx="3437412" cy="954107"/>
          </a:xfrm>
          <a:prstGeom prst="rect">
            <a:avLst/>
          </a:prstGeom>
          <a:noFill/>
        </p:spPr>
        <p:txBody>
          <a:bodyPr wrap="square" rtlCol="0">
            <a:spAutoFit/>
          </a:bodyPr>
          <a:lstStyle/>
          <a:p>
            <a:pPr algn="r"/>
            <a:r>
              <a:rPr lang="en-US" sz="1400" dirty="0" smtClean="0"/>
              <a:t>Allow people to purchase health insurance coverage with pre-tax dollars, so that they can have an insurance policy they own and can keep if they change jobs</a:t>
            </a:r>
            <a:endParaRPr lang="en-US" sz="1400" dirty="0"/>
          </a:p>
        </p:txBody>
      </p:sp>
      <p:sp>
        <p:nvSpPr>
          <p:cNvPr id="7" name="TextBox 6"/>
          <p:cNvSpPr txBox="1"/>
          <p:nvPr/>
        </p:nvSpPr>
        <p:spPr>
          <a:xfrm>
            <a:off x="152400" y="4117675"/>
            <a:ext cx="3437412" cy="738664"/>
          </a:xfrm>
          <a:prstGeom prst="rect">
            <a:avLst/>
          </a:prstGeom>
          <a:noFill/>
        </p:spPr>
        <p:txBody>
          <a:bodyPr wrap="square" rtlCol="0">
            <a:spAutoFit/>
          </a:bodyPr>
          <a:lstStyle/>
          <a:p>
            <a:pPr algn="r"/>
            <a:r>
              <a:rPr lang="en-US" sz="1400" dirty="0" smtClean="0"/>
              <a:t>Expand HSAs that allow people to save money tax-free for use on out-of-pocket medical expenses</a:t>
            </a:r>
            <a:endParaRPr lang="en-US" sz="1400" dirty="0"/>
          </a:p>
        </p:txBody>
      </p:sp>
      <p:sp>
        <p:nvSpPr>
          <p:cNvPr id="8" name="TextBox 7"/>
          <p:cNvSpPr txBox="1"/>
          <p:nvPr/>
        </p:nvSpPr>
        <p:spPr>
          <a:xfrm>
            <a:off x="152400" y="5405171"/>
            <a:ext cx="3437412" cy="738664"/>
          </a:xfrm>
          <a:prstGeom prst="rect">
            <a:avLst/>
          </a:prstGeom>
          <a:noFill/>
        </p:spPr>
        <p:txBody>
          <a:bodyPr wrap="square" rtlCol="0">
            <a:spAutoFit/>
          </a:bodyPr>
          <a:lstStyle/>
          <a:p>
            <a:pPr algn="r"/>
            <a:r>
              <a:rPr lang="en-US" sz="1400" dirty="0" smtClean="0"/>
              <a:t>Allow people to purchase health insurance across state lines to increase the number of options in the marketplace</a:t>
            </a:r>
            <a:endParaRPr lang="en-US" sz="1400" dirty="0"/>
          </a:p>
        </p:txBody>
      </p:sp>
      <p:grpSp>
        <p:nvGrpSpPr>
          <p:cNvPr id="14" name="Group 13"/>
          <p:cNvGrpSpPr/>
          <p:nvPr/>
        </p:nvGrpSpPr>
        <p:grpSpPr>
          <a:xfrm>
            <a:off x="7455718" y="3037264"/>
            <a:ext cx="1307945" cy="2910704"/>
            <a:chOff x="7497133" y="2982040"/>
            <a:chExt cx="1307945" cy="2910704"/>
          </a:xfrm>
        </p:grpSpPr>
        <p:sp>
          <p:nvSpPr>
            <p:cNvPr id="10" name="TextBox 9"/>
            <p:cNvSpPr txBox="1"/>
            <p:nvPr/>
          </p:nvSpPr>
          <p:spPr>
            <a:xfrm>
              <a:off x="7497133" y="2982040"/>
              <a:ext cx="1307945" cy="369332"/>
            </a:xfrm>
            <a:prstGeom prst="rect">
              <a:avLst/>
            </a:prstGeom>
            <a:noFill/>
          </p:spPr>
          <p:txBody>
            <a:bodyPr wrap="none" rtlCol="0">
              <a:spAutoFit/>
            </a:bodyPr>
            <a:lstStyle/>
            <a:p>
              <a:r>
                <a:rPr lang="en-US" dirty="0" smtClean="0"/>
                <a:t>82 | 84 | 79</a:t>
              </a:r>
              <a:endParaRPr lang="en-US" dirty="0"/>
            </a:p>
          </p:txBody>
        </p:sp>
        <p:sp>
          <p:nvSpPr>
            <p:cNvPr id="11" name="TextBox 10"/>
            <p:cNvSpPr txBox="1"/>
            <p:nvPr/>
          </p:nvSpPr>
          <p:spPr>
            <a:xfrm>
              <a:off x="7497133" y="4238920"/>
              <a:ext cx="1307945" cy="369332"/>
            </a:xfrm>
            <a:prstGeom prst="rect">
              <a:avLst/>
            </a:prstGeom>
            <a:noFill/>
          </p:spPr>
          <p:txBody>
            <a:bodyPr wrap="none" rtlCol="0">
              <a:spAutoFit/>
            </a:bodyPr>
            <a:lstStyle/>
            <a:p>
              <a:r>
                <a:rPr lang="en-US" dirty="0" smtClean="0"/>
                <a:t>85 | 80 | 80</a:t>
              </a:r>
              <a:endParaRPr lang="en-US" dirty="0"/>
            </a:p>
          </p:txBody>
        </p:sp>
        <p:sp>
          <p:nvSpPr>
            <p:cNvPr id="12" name="TextBox 11"/>
            <p:cNvSpPr txBox="1"/>
            <p:nvPr/>
          </p:nvSpPr>
          <p:spPr>
            <a:xfrm>
              <a:off x="7497133" y="5523412"/>
              <a:ext cx="1307945" cy="369332"/>
            </a:xfrm>
            <a:prstGeom prst="rect">
              <a:avLst/>
            </a:prstGeom>
            <a:noFill/>
          </p:spPr>
          <p:txBody>
            <a:bodyPr wrap="none" rtlCol="0">
              <a:spAutoFit/>
            </a:bodyPr>
            <a:lstStyle/>
            <a:p>
              <a:r>
                <a:rPr lang="en-US" dirty="0" smtClean="0"/>
                <a:t>77 | 85 | 73</a:t>
              </a:r>
              <a:endParaRPr lang="en-US" dirty="0"/>
            </a:p>
          </p:txBody>
        </p:sp>
      </p:grpSp>
    </p:spTree>
    <p:extLst>
      <p:ext uri="{BB962C8B-B14F-4D97-AF65-F5344CB8AC3E}">
        <p14:creationId xmlns:p14="http://schemas.microsoft.com/office/powerpoint/2010/main" val="37178078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544406"/>
              </p:ext>
            </p:extLst>
          </p:nvPr>
        </p:nvGraphicFramePr>
        <p:xfrm>
          <a:off x="3396001" y="2264137"/>
          <a:ext cx="4476315" cy="44004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200254"/>
          </a:xfrm>
        </p:spPr>
        <p:txBody>
          <a:bodyPr>
            <a:noAutofit/>
          </a:bodyPr>
          <a:lstStyle/>
          <a:p>
            <a:r>
              <a:rPr lang="en-US" sz="2800" dirty="0" smtClean="0"/>
              <a:t>Second-tier reforms all make health care reform more affordable, especially for young people.</a:t>
            </a:r>
            <a:endParaRPr lang="en-US" sz="2800" dirty="0"/>
          </a:p>
        </p:txBody>
      </p:sp>
      <p:sp>
        <p:nvSpPr>
          <p:cNvPr id="4" name="TextBox 3"/>
          <p:cNvSpPr txBox="1"/>
          <p:nvPr/>
        </p:nvSpPr>
        <p:spPr>
          <a:xfrm>
            <a:off x="457200" y="1200254"/>
            <a:ext cx="8229600" cy="1154162"/>
          </a:xfrm>
          <a:prstGeom prst="rect">
            <a:avLst/>
          </a:prstGeom>
          <a:noFill/>
        </p:spPr>
        <p:txBody>
          <a:bodyPr wrap="square" rtlCol="0">
            <a:spAutoFit/>
          </a:bodyPr>
          <a:lstStyle/>
          <a:p>
            <a:pPr algn="ctr">
              <a:spcAft>
                <a:spcPts val="600"/>
              </a:spcAft>
            </a:pPr>
            <a:r>
              <a:rPr lang="en-US" sz="1600" i="1" dirty="0"/>
              <a:t>Now I would like to ask you about several proposals specifically to change the health care law passed in 2010.  For each of the following, please tell me if you support or oppose that proposal:</a:t>
            </a:r>
            <a:r>
              <a:rPr lang="en-US" sz="1600" i="1" dirty="0" smtClean="0">
                <a:effectLst/>
              </a:rPr>
              <a:t> </a:t>
            </a:r>
          </a:p>
          <a:p>
            <a:pPr algn="ctr"/>
            <a:r>
              <a:rPr lang="en-US" sz="1600" dirty="0" smtClean="0"/>
              <a:t>Ranked By % Support</a:t>
            </a:r>
          </a:p>
          <a:p>
            <a:pPr algn="ctr"/>
            <a:r>
              <a:rPr lang="en-US" sz="1600" dirty="0" smtClean="0"/>
              <a:t>% Rep | % </a:t>
            </a:r>
            <a:r>
              <a:rPr lang="en-US" sz="1600" dirty="0" err="1" smtClean="0"/>
              <a:t>Ind</a:t>
            </a:r>
            <a:r>
              <a:rPr lang="en-US" sz="1600" dirty="0" smtClean="0"/>
              <a:t> | % Dem</a:t>
            </a:r>
            <a:endParaRPr lang="en-US" sz="1600" dirty="0"/>
          </a:p>
        </p:txBody>
      </p:sp>
      <p:grpSp>
        <p:nvGrpSpPr>
          <p:cNvPr id="9" name="Group 8"/>
          <p:cNvGrpSpPr/>
          <p:nvPr/>
        </p:nvGrpSpPr>
        <p:grpSpPr>
          <a:xfrm>
            <a:off x="7472401" y="2921621"/>
            <a:ext cx="1307945" cy="3159166"/>
            <a:chOff x="7472401" y="3128711"/>
            <a:chExt cx="1307945" cy="3159166"/>
          </a:xfrm>
        </p:grpSpPr>
        <p:sp>
          <p:nvSpPr>
            <p:cNvPr id="6" name="TextBox 5"/>
            <p:cNvSpPr txBox="1"/>
            <p:nvPr/>
          </p:nvSpPr>
          <p:spPr>
            <a:xfrm>
              <a:off x="7472401" y="3128711"/>
              <a:ext cx="1307945" cy="369332"/>
            </a:xfrm>
            <a:prstGeom prst="rect">
              <a:avLst/>
            </a:prstGeom>
            <a:noFill/>
          </p:spPr>
          <p:txBody>
            <a:bodyPr wrap="none" rtlCol="0">
              <a:spAutoFit/>
            </a:bodyPr>
            <a:lstStyle/>
            <a:p>
              <a:r>
                <a:rPr lang="en-US" dirty="0" smtClean="0"/>
                <a:t>76 | 73 | 73</a:t>
              </a:r>
              <a:endParaRPr lang="en-US" dirty="0"/>
            </a:p>
          </p:txBody>
        </p:sp>
        <p:sp>
          <p:nvSpPr>
            <p:cNvPr id="7" name="TextBox 6"/>
            <p:cNvSpPr txBox="1"/>
            <p:nvPr/>
          </p:nvSpPr>
          <p:spPr>
            <a:xfrm>
              <a:off x="7472401" y="4523628"/>
              <a:ext cx="1307945" cy="369332"/>
            </a:xfrm>
            <a:prstGeom prst="rect">
              <a:avLst/>
            </a:prstGeom>
            <a:noFill/>
          </p:spPr>
          <p:txBody>
            <a:bodyPr wrap="none" rtlCol="0">
              <a:spAutoFit/>
            </a:bodyPr>
            <a:lstStyle/>
            <a:p>
              <a:r>
                <a:rPr lang="en-US" dirty="0" smtClean="0"/>
                <a:t>75 | 70 | 64</a:t>
              </a:r>
              <a:endParaRPr lang="en-US" dirty="0"/>
            </a:p>
          </p:txBody>
        </p:sp>
        <p:sp>
          <p:nvSpPr>
            <p:cNvPr id="8" name="TextBox 7"/>
            <p:cNvSpPr txBox="1"/>
            <p:nvPr/>
          </p:nvSpPr>
          <p:spPr>
            <a:xfrm>
              <a:off x="7472401" y="5918545"/>
              <a:ext cx="1307945" cy="369332"/>
            </a:xfrm>
            <a:prstGeom prst="rect">
              <a:avLst/>
            </a:prstGeom>
            <a:noFill/>
          </p:spPr>
          <p:txBody>
            <a:bodyPr wrap="none" rtlCol="0">
              <a:spAutoFit/>
            </a:bodyPr>
            <a:lstStyle/>
            <a:p>
              <a:r>
                <a:rPr lang="en-US" dirty="0" smtClean="0"/>
                <a:t>72 | 62 | 55</a:t>
              </a:r>
              <a:endParaRPr lang="en-US" dirty="0"/>
            </a:p>
          </p:txBody>
        </p:sp>
      </p:grpSp>
      <p:sp>
        <p:nvSpPr>
          <p:cNvPr id="10" name="TextBox 9"/>
          <p:cNvSpPr txBox="1"/>
          <p:nvPr/>
        </p:nvSpPr>
        <p:spPr>
          <a:xfrm>
            <a:off x="138049" y="2554053"/>
            <a:ext cx="3382193" cy="1169551"/>
          </a:xfrm>
          <a:prstGeom prst="rect">
            <a:avLst/>
          </a:prstGeom>
          <a:noFill/>
        </p:spPr>
        <p:txBody>
          <a:bodyPr wrap="square" rtlCol="0">
            <a:spAutoFit/>
          </a:bodyPr>
          <a:lstStyle/>
          <a:p>
            <a:pPr algn="r"/>
            <a:r>
              <a:rPr lang="en-US" sz="1400" dirty="0" smtClean="0"/>
              <a:t>Allow the new health insurance exchanges to sell cheaper catastrophic coverage policies that cover major expenses but not routine care making them more affordable for young and lower income people</a:t>
            </a:r>
            <a:endParaRPr lang="en-US" sz="1400" dirty="0"/>
          </a:p>
        </p:txBody>
      </p:sp>
      <p:sp>
        <p:nvSpPr>
          <p:cNvPr id="11" name="TextBox 10"/>
          <p:cNvSpPr txBox="1"/>
          <p:nvPr/>
        </p:nvSpPr>
        <p:spPr>
          <a:xfrm>
            <a:off x="138049" y="3996853"/>
            <a:ext cx="3382193" cy="954107"/>
          </a:xfrm>
          <a:prstGeom prst="rect">
            <a:avLst/>
          </a:prstGeom>
          <a:noFill/>
        </p:spPr>
        <p:txBody>
          <a:bodyPr wrap="square" rtlCol="0">
            <a:spAutoFit/>
          </a:bodyPr>
          <a:lstStyle/>
          <a:p>
            <a:pPr algn="r"/>
            <a:r>
              <a:rPr lang="en-US" sz="1400" dirty="0" smtClean="0"/>
              <a:t>Eliminate the new tax on medical devices like pacemakers, MRIs, and ultrasound machines to lower costs and help American manufacturing</a:t>
            </a:r>
            <a:endParaRPr lang="en-US" sz="1400" dirty="0"/>
          </a:p>
        </p:txBody>
      </p:sp>
      <p:sp>
        <p:nvSpPr>
          <p:cNvPr id="12" name="TextBox 11"/>
          <p:cNvSpPr txBox="1"/>
          <p:nvPr/>
        </p:nvSpPr>
        <p:spPr>
          <a:xfrm>
            <a:off x="138049" y="5343011"/>
            <a:ext cx="3382193" cy="954107"/>
          </a:xfrm>
          <a:prstGeom prst="rect">
            <a:avLst/>
          </a:prstGeom>
          <a:noFill/>
        </p:spPr>
        <p:txBody>
          <a:bodyPr wrap="square" rtlCol="0">
            <a:spAutoFit/>
          </a:bodyPr>
          <a:lstStyle/>
          <a:p>
            <a:pPr algn="r"/>
            <a:r>
              <a:rPr lang="en-US" sz="1400" dirty="0" smtClean="0"/>
              <a:t>Eliminate the upper cap on premiums so that younger people can pay less and are not forced to subsidize health care for older and less healthy Americans</a:t>
            </a:r>
            <a:endParaRPr lang="en-US" sz="1400" dirty="0"/>
          </a:p>
        </p:txBody>
      </p:sp>
    </p:spTree>
    <p:extLst>
      <p:ext uri="{BB962C8B-B14F-4D97-AF65-F5344CB8AC3E}">
        <p14:creationId xmlns:p14="http://schemas.microsoft.com/office/powerpoint/2010/main" val="40549445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254"/>
            <a:ext cx="8229600" cy="1154162"/>
          </a:xfrm>
          <a:prstGeom prst="rect">
            <a:avLst/>
          </a:prstGeom>
          <a:noFill/>
        </p:spPr>
        <p:txBody>
          <a:bodyPr wrap="square" rtlCol="0">
            <a:spAutoFit/>
          </a:bodyPr>
          <a:lstStyle/>
          <a:p>
            <a:pPr algn="ctr">
              <a:spcAft>
                <a:spcPts val="600"/>
              </a:spcAft>
            </a:pPr>
            <a:r>
              <a:rPr lang="en-US" sz="1600" i="1" dirty="0"/>
              <a:t>Now I would like to ask you about several proposals specifically to change the health care law passed in 2010.  For each of the following, please tell me if you support or oppose that proposal</a:t>
            </a:r>
            <a:r>
              <a:rPr lang="en-US" sz="1600" i="1" dirty="0" smtClean="0"/>
              <a:t>:</a:t>
            </a:r>
          </a:p>
          <a:p>
            <a:pPr algn="ctr">
              <a:spcAft>
                <a:spcPts val="600"/>
              </a:spcAft>
            </a:pPr>
            <a:r>
              <a:rPr lang="en-US" sz="1600" dirty="0"/>
              <a:t>Eliminate the IPAB, an unelected board of 15 bureaucrats who can cut payments for medical procedures if they determine that Medicare is spending too much </a:t>
            </a:r>
            <a:r>
              <a:rPr lang="en-US" sz="1600" dirty="0" smtClean="0"/>
              <a:t>money</a:t>
            </a:r>
            <a:r>
              <a:rPr lang="en-US" sz="1600" i="1" dirty="0" smtClean="0">
                <a:effectLst/>
              </a:rPr>
              <a:t> </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05162740"/>
              </p:ext>
            </p:extLst>
          </p:nvPr>
        </p:nvGraphicFramePr>
        <p:xfrm>
          <a:off x="457200" y="200057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0"/>
            <a:ext cx="9144000" cy="1200254"/>
          </a:xfrm>
        </p:spPr>
        <p:txBody>
          <a:bodyPr>
            <a:noAutofit/>
          </a:bodyPr>
          <a:lstStyle/>
          <a:p>
            <a:r>
              <a:rPr lang="en-US" sz="2800" dirty="0"/>
              <a:t>E</a:t>
            </a:r>
            <a:r>
              <a:rPr lang="en-US" sz="2800" dirty="0" smtClean="0"/>
              <a:t>liminating IPAB is the proposal with the least support, and the only one with more opponents than supporters.</a:t>
            </a:r>
            <a:endParaRPr lang="en-US" sz="2800" dirty="0"/>
          </a:p>
        </p:txBody>
      </p:sp>
    </p:spTree>
    <p:extLst>
      <p:ext uri="{BB962C8B-B14F-4D97-AF65-F5344CB8AC3E}">
        <p14:creationId xmlns:p14="http://schemas.microsoft.com/office/powerpoint/2010/main" val="33742256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Top Criticisms of the </a:t>
            </a:r>
            <a:br>
              <a:rPr lang="en-US" dirty="0" smtClean="0">
                <a:solidFill>
                  <a:schemeClr val="tx1">
                    <a:lumMod val="65000"/>
                    <a:lumOff val="35000"/>
                  </a:schemeClr>
                </a:solidFill>
                <a:effectLst>
                  <a:outerShdw blurRad="50800" dist="38100" dir="2700000" algn="tl" rotWithShape="0">
                    <a:srgbClr val="000000">
                      <a:alpha val="43000"/>
                    </a:srgbClr>
                  </a:outerShdw>
                </a:effectLst>
              </a:rPr>
            </a:br>
            <a:r>
              <a:rPr lang="en-US" dirty="0" smtClean="0">
                <a:solidFill>
                  <a:schemeClr val="tx1">
                    <a:lumMod val="65000"/>
                    <a:lumOff val="35000"/>
                  </a:schemeClr>
                </a:solidFill>
                <a:effectLst>
                  <a:outerShdw blurRad="50800" dist="38100" dir="2700000" algn="tl" rotWithShape="0">
                    <a:srgbClr val="000000">
                      <a:alpha val="43000"/>
                    </a:srgbClr>
                  </a:outerShdw>
                </a:effectLst>
              </a:rPr>
              <a:t>Health Care Reform Law</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471430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90817051"/>
              </p:ext>
            </p:extLst>
          </p:nvPr>
        </p:nvGraphicFramePr>
        <p:xfrm>
          <a:off x="3465027" y="2498836"/>
          <a:ext cx="4666042" cy="40691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378017"/>
          </a:xfrm>
        </p:spPr>
        <p:txBody>
          <a:bodyPr>
            <a:noAutofit/>
          </a:bodyPr>
          <a:lstStyle/>
          <a:p>
            <a:r>
              <a:rPr lang="en-US" sz="2800" dirty="0" smtClean="0"/>
              <a:t>Top-tier criticisms focus on rising costs, losing  employer coverage, and hurting job creation.</a:t>
            </a:r>
            <a:endParaRPr lang="en-US" sz="2800" dirty="0"/>
          </a:p>
        </p:txBody>
      </p:sp>
      <p:sp>
        <p:nvSpPr>
          <p:cNvPr id="4" name="TextBox 3"/>
          <p:cNvSpPr txBox="1"/>
          <p:nvPr/>
        </p:nvSpPr>
        <p:spPr>
          <a:xfrm>
            <a:off x="457200" y="1241672"/>
            <a:ext cx="8229600" cy="1400383"/>
          </a:xfrm>
          <a:prstGeom prst="rect">
            <a:avLst/>
          </a:prstGeom>
          <a:noFill/>
        </p:spPr>
        <p:txBody>
          <a:bodyPr wrap="square" rtlCol="0">
            <a:spAutoFit/>
          </a:bodyPr>
          <a:lstStyle/>
          <a:p>
            <a:pPr algn="ctr">
              <a:spcAft>
                <a:spcPts val="600"/>
              </a:spcAft>
            </a:pPr>
            <a:r>
              <a:rPr lang="en-US" sz="1600" i="1" dirty="0"/>
              <a:t>Now I would like to read you a list of criticisms that people have made regarding the health care reform law passed in 2010. For each of the following, please tell me if that criticism concerns you a great deal, somewhat, not too much, or not at all: </a:t>
            </a:r>
            <a:endParaRPr lang="en-US" sz="1600" i="1" dirty="0" smtClean="0"/>
          </a:p>
          <a:p>
            <a:pPr algn="ctr"/>
            <a:r>
              <a:rPr lang="en-US" sz="1600" i="1" dirty="0" smtClean="0"/>
              <a:t>Ranked By % “Great Deal”</a:t>
            </a:r>
          </a:p>
          <a:p>
            <a:pPr algn="ctr"/>
            <a:r>
              <a:rPr lang="en-US" sz="1600" i="1" dirty="0" smtClean="0"/>
              <a:t>% Rep | % </a:t>
            </a:r>
            <a:r>
              <a:rPr lang="en-US" sz="1600" i="1" dirty="0" err="1" smtClean="0"/>
              <a:t>Ind</a:t>
            </a:r>
            <a:r>
              <a:rPr lang="en-US" sz="1600" i="1" dirty="0" smtClean="0"/>
              <a:t> | % Dem</a:t>
            </a:r>
            <a:endParaRPr lang="en-US" sz="1600" i="1" dirty="0"/>
          </a:p>
        </p:txBody>
      </p:sp>
      <p:sp>
        <p:nvSpPr>
          <p:cNvPr id="6" name="TextBox 5"/>
          <p:cNvSpPr txBox="1"/>
          <p:nvPr/>
        </p:nvSpPr>
        <p:spPr>
          <a:xfrm>
            <a:off x="0" y="2664499"/>
            <a:ext cx="3616876" cy="954107"/>
          </a:xfrm>
          <a:prstGeom prst="rect">
            <a:avLst/>
          </a:prstGeom>
          <a:noFill/>
        </p:spPr>
        <p:txBody>
          <a:bodyPr wrap="square" rtlCol="0">
            <a:spAutoFit/>
          </a:bodyPr>
          <a:lstStyle/>
          <a:p>
            <a:pPr algn="r"/>
            <a:r>
              <a:rPr lang="en-US" sz="1400" dirty="0" smtClean="0"/>
              <a:t>Health insurance providers estimate that the health care law’s new requirements will cause premium increases between 20 &amp; 100 percent for individuals &amp; families with coverage</a:t>
            </a:r>
            <a:endParaRPr lang="en-US" sz="1400" dirty="0"/>
          </a:p>
        </p:txBody>
      </p:sp>
      <p:sp>
        <p:nvSpPr>
          <p:cNvPr id="7" name="TextBox 6"/>
          <p:cNvSpPr txBox="1"/>
          <p:nvPr/>
        </p:nvSpPr>
        <p:spPr>
          <a:xfrm>
            <a:off x="7689526" y="2968225"/>
            <a:ext cx="1307945" cy="369332"/>
          </a:xfrm>
          <a:prstGeom prst="rect">
            <a:avLst/>
          </a:prstGeom>
          <a:noFill/>
        </p:spPr>
        <p:txBody>
          <a:bodyPr wrap="none" rtlCol="0">
            <a:spAutoFit/>
          </a:bodyPr>
          <a:lstStyle/>
          <a:p>
            <a:r>
              <a:rPr lang="en-US" dirty="0" smtClean="0"/>
              <a:t>77 | 53 | 41</a:t>
            </a:r>
            <a:endParaRPr lang="en-US" dirty="0"/>
          </a:p>
        </p:txBody>
      </p:sp>
      <p:sp>
        <p:nvSpPr>
          <p:cNvPr id="8" name="TextBox 7"/>
          <p:cNvSpPr txBox="1"/>
          <p:nvPr/>
        </p:nvSpPr>
        <p:spPr>
          <a:xfrm>
            <a:off x="0" y="3717292"/>
            <a:ext cx="3616876" cy="738664"/>
          </a:xfrm>
          <a:prstGeom prst="rect">
            <a:avLst/>
          </a:prstGeom>
          <a:noFill/>
        </p:spPr>
        <p:txBody>
          <a:bodyPr wrap="square" rtlCol="0">
            <a:spAutoFit/>
          </a:bodyPr>
          <a:lstStyle/>
          <a:p>
            <a:pPr algn="r"/>
            <a:r>
              <a:rPr lang="en-US" sz="1400" dirty="0" smtClean="0"/>
              <a:t>Even though Obama promised the health care law would reduce costs, his secretary of HHS admitted that premiums may increase</a:t>
            </a:r>
            <a:endParaRPr lang="en-US" sz="1400" dirty="0"/>
          </a:p>
        </p:txBody>
      </p:sp>
      <p:sp>
        <p:nvSpPr>
          <p:cNvPr id="9" name="TextBox 8"/>
          <p:cNvSpPr txBox="1"/>
          <p:nvPr/>
        </p:nvSpPr>
        <p:spPr>
          <a:xfrm>
            <a:off x="0" y="4549189"/>
            <a:ext cx="3616876" cy="954107"/>
          </a:xfrm>
          <a:prstGeom prst="rect">
            <a:avLst/>
          </a:prstGeom>
          <a:noFill/>
        </p:spPr>
        <p:txBody>
          <a:bodyPr wrap="square" rtlCol="0">
            <a:spAutoFit/>
          </a:bodyPr>
          <a:lstStyle/>
          <a:p>
            <a:pPr algn="r"/>
            <a:r>
              <a:rPr lang="en-US" sz="1400" dirty="0" smtClean="0"/>
              <a:t>The CBO says that up to 20 million Americans could lose their employer-provided health insurance because of the health care law changes</a:t>
            </a:r>
            <a:endParaRPr lang="en-US" sz="1400" dirty="0"/>
          </a:p>
        </p:txBody>
      </p:sp>
      <p:sp>
        <p:nvSpPr>
          <p:cNvPr id="10" name="TextBox 9"/>
          <p:cNvSpPr txBox="1"/>
          <p:nvPr/>
        </p:nvSpPr>
        <p:spPr>
          <a:xfrm>
            <a:off x="0" y="5574370"/>
            <a:ext cx="3616876" cy="738664"/>
          </a:xfrm>
          <a:prstGeom prst="rect">
            <a:avLst/>
          </a:prstGeom>
          <a:noFill/>
        </p:spPr>
        <p:txBody>
          <a:bodyPr wrap="square" rtlCol="0">
            <a:spAutoFit/>
          </a:bodyPr>
          <a:lstStyle/>
          <a:p>
            <a:pPr algn="r"/>
            <a:r>
              <a:rPr lang="en-US" sz="1400" dirty="0" smtClean="0"/>
              <a:t>The U.S. Chamber of Commerce found that 71% of small businesses say the health care law will make it more difficult for them to hire</a:t>
            </a:r>
            <a:endParaRPr lang="en-US" sz="1400" dirty="0"/>
          </a:p>
        </p:txBody>
      </p:sp>
      <p:sp>
        <p:nvSpPr>
          <p:cNvPr id="11" name="TextBox 10"/>
          <p:cNvSpPr txBox="1"/>
          <p:nvPr/>
        </p:nvSpPr>
        <p:spPr>
          <a:xfrm>
            <a:off x="7689526" y="3893746"/>
            <a:ext cx="1307945" cy="369332"/>
          </a:xfrm>
          <a:prstGeom prst="rect">
            <a:avLst/>
          </a:prstGeom>
          <a:noFill/>
        </p:spPr>
        <p:txBody>
          <a:bodyPr wrap="none" rtlCol="0">
            <a:spAutoFit/>
          </a:bodyPr>
          <a:lstStyle/>
          <a:p>
            <a:r>
              <a:rPr lang="en-US" dirty="0" smtClean="0"/>
              <a:t>80 | 52 | 34</a:t>
            </a:r>
            <a:endParaRPr lang="en-US" dirty="0"/>
          </a:p>
        </p:txBody>
      </p:sp>
      <p:sp>
        <p:nvSpPr>
          <p:cNvPr id="12" name="TextBox 11"/>
          <p:cNvSpPr txBox="1"/>
          <p:nvPr/>
        </p:nvSpPr>
        <p:spPr>
          <a:xfrm>
            <a:off x="7689526" y="4805461"/>
            <a:ext cx="1307945" cy="369332"/>
          </a:xfrm>
          <a:prstGeom prst="rect">
            <a:avLst/>
          </a:prstGeom>
          <a:noFill/>
        </p:spPr>
        <p:txBody>
          <a:bodyPr wrap="none" rtlCol="0">
            <a:spAutoFit/>
          </a:bodyPr>
          <a:lstStyle/>
          <a:p>
            <a:r>
              <a:rPr lang="en-US" dirty="0" smtClean="0"/>
              <a:t>73 | 55 | 33</a:t>
            </a:r>
            <a:endParaRPr lang="en-US" dirty="0"/>
          </a:p>
        </p:txBody>
      </p:sp>
      <p:sp>
        <p:nvSpPr>
          <p:cNvPr id="13" name="TextBox 12"/>
          <p:cNvSpPr txBox="1"/>
          <p:nvPr/>
        </p:nvSpPr>
        <p:spPr>
          <a:xfrm>
            <a:off x="7689526" y="5786206"/>
            <a:ext cx="1307945" cy="369332"/>
          </a:xfrm>
          <a:prstGeom prst="rect">
            <a:avLst/>
          </a:prstGeom>
          <a:noFill/>
        </p:spPr>
        <p:txBody>
          <a:bodyPr wrap="none" rtlCol="0">
            <a:spAutoFit/>
          </a:bodyPr>
          <a:lstStyle/>
          <a:p>
            <a:r>
              <a:rPr lang="en-US" dirty="0" smtClean="0"/>
              <a:t>78 | 50 | 30</a:t>
            </a:r>
            <a:endParaRPr lang="en-US" dirty="0"/>
          </a:p>
        </p:txBody>
      </p:sp>
    </p:spTree>
    <p:extLst>
      <p:ext uri="{BB962C8B-B14F-4D97-AF65-F5344CB8AC3E}">
        <p14:creationId xmlns:p14="http://schemas.microsoft.com/office/powerpoint/2010/main" val="3682139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39955919"/>
              </p:ext>
            </p:extLst>
          </p:nvPr>
        </p:nvGraphicFramePr>
        <p:xfrm>
          <a:off x="3934397" y="2512642"/>
          <a:ext cx="4666042" cy="40691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0"/>
            <a:ext cx="9144000" cy="1241672"/>
          </a:xfrm>
        </p:spPr>
        <p:txBody>
          <a:bodyPr>
            <a:noAutofit/>
          </a:bodyPr>
          <a:lstStyle/>
          <a:p>
            <a:r>
              <a:rPr lang="en-US" sz="2800" dirty="0" smtClean="0"/>
              <a:t>Second-tier criticisms focus on higher premiums, hurting </a:t>
            </a:r>
            <a:br>
              <a:rPr lang="en-US" sz="2800" dirty="0" smtClean="0"/>
            </a:br>
            <a:r>
              <a:rPr lang="en-US" sz="2800" dirty="0" smtClean="0"/>
              <a:t>the economy, and still having people uninsured.</a:t>
            </a:r>
            <a:endParaRPr lang="en-US" sz="2800" dirty="0"/>
          </a:p>
        </p:txBody>
      </p:sp>
      <p:sp>
        <p:nvSpPr>
          <p:cNvPr id="4" name="TextBox 3"/>
          <p:cNvSpPr txBox="1"/>
          <p:nvPr/>
        </p:nvSpPr>
        <p:spPr>
          <a:xfrm>
            <a:off x="457200" y="1241672"/>
            <a:ext cx="8229600" cy="1400383"/>
          </a:xfrm>
          <a:prstGeom prst="rect">
            <a:avLst/>
          </a:prstGeom>
          <a:noFill/>
        </p:spPr>
        <p:txBody>
          <a:bodyPr wrap="square" rtlCol="0">
            <a:spAutoFit/>
          </a:bodyPr>
          <a:lstStyle/>
          <a:p>
            <a:pPr algn="ctr">
              <a:spcAft>
                <a:spcPts val="600"/>
              </a:spcAft>
            </a:pPr>
            <a:r>
              <a:rPr lang="en-US" sz="1600" i="1" dirty="0"/>
              <a:t>Now I would like to read you a list of criticisms that people have made regarding the health care reform law passed in 2010. For each of the following, please tell me if that criticism concerns you a great deal, somewhat, not too much, or not at all: </a:t>
            </a:r>
            <a:endParaRPr lang="en-US" sz="1600" i="1" dirty="0" smtClean="0"/>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1" y="2705917"/>
            <a:ext cx="4058631" cy="954107"/>
          </a:xfrm>
          <a:prstGeom prst="rect">
            <a:avLst/>
          </a:prstGeom>
          <a:noFill/>
        </p:spPr>
        <p:txBody>
          <a:bodyPr wrap="square" rtlCol="0">
            <a:spAutoFit/>
          </a:bodyPr>
          <a:lstStyle/>
          <a:p>
            <a:pPr algn="r"/>
            <a:r>
              <a:rPr lang="en-US" sz="1400" dirty="0" smtClean="0"/>
              <a:t>Premiums are expected to increase especially for men because the health care law prohibits charging men and women different rates, with the rates for young, healthy men nearly tripling</a:t>
            </a:r>
            <a:endParaRPr lang="en-US" sz="1400" dirty="0"/>
          </a:p>
        </p:txBody>
      </p:sp>
      <p:sp>
        <p:nvSpPr>
          <p:cNvPr id="7" name="TextBox 6"/>
          <p:cNvSpPr txBox="1"/>
          <p:nvPr/>
        </p:nvSpPr>
        <p:spPr>
          <a:xfrm>
            <a:off x="7640206" y="2982031"/>
            <a:ext cx="1307945" cy="369332"/>
          </a:xfrm>
          <a:prstGeom prst="rect">
            <a:avLst/>
          </a:prstGeom>
          <a:noFill/>
        </p:spPr>
        <p:txBody>
          <a:bodyPr wrap="none" rtlCol="0">
            <a:spAutoFit/>
          </a:bodyPr>
          <a:lstStyle/>
          <a:p>
            <a:r>
              <a:rPr lang="en-US" dirty="0"/>
              <a:t>6</a:t>
            </a:r>
            <a:r>
              <a:rPr lang="en-US" dirty="0" smtClean="0"/>
              <a:t>7 | 48 | 35</a:t>
            </a:r>
            <a:endParaRPr lang="en-US" dirty="0"/>
          </a:p>
        </p:txBody>
      </p:sp>
      <p:sp>
        <p:nvSpPr>
          <p:cNvPr id="8" name="TextBox 7"/>
          <p:cNvSpPr txBox="1"/>
          <p:nvPr/>
        </p:nvSpPr>
        <p:spPr>
          <a:xfrm>
            <a:off x="-2" y="3648262"/>
            <a:ext cx="4058631" cy="954107"/>
          </a:xfrm>
          <a:prstGeom prst="rect">
            <a:avLst/>
          </a:prstGeom>
          <a:noFill/>
        </p:spPr>
        <p:txBody>
          <a:bodyPr wrap="square" rtlCol="0">
            <a:spAutoFit/>
          </a:bodyPr>
          <a:lstStyle/>
          <a:p>
            <a:pPr algn="r"/>
            <a:r>
              <a:rPr lang="en-US" sz="1400" dirty="0" smtClean="0"/>
              <a:t>The Federal Reserve said employers in districts around the country cited unknown effects of the health care law as reasons for planned layoffs and not hiring</a:t>
            </a:r>
            <a:endParaRPr lang="en-US" sz="1400" dirty="0"/>
          </a:p>
        </p:txBody>
      </p:sp>
      <p:sp>
        <p:nvSpPr>
          <p:cNvPr id="11" name="TextBox 10"/>
          <p:cNvSpPr txBox="1"/>
          <p:nvPr/>
        </p:nvSpPr>
        <p:spPr>
          <a:xfrm>
            <a:off x="7640206" y="3907552"/>
            <a:ext cx="1307945" cy="369332"/>
          </a:xfrm>
          <a:prstGeom prst="rect">
            <a:avLst/>
          </a:prstGeom>
          <a:noFill/>
        </p:spPr>
        <p:txBody>
          <a:bodyPr wrap="none" rtlCol="0">
            <a:spAutoFit/>
          </a:bodyPr>
          <a:lstStyle/>
          <a:p>
            <a:r>
              <a:rPr lang="en-US" dirty="0" smtClean="0"/>
              <a:t>69 | 44 | 35</a:t>
            </a:r>
            <a:endParaRPr lang="en-US" dirty="0"/>
          </a:p>
        </p:txBody>
      </p:sp>
      <p:sp>
        <p:nvSpPr>
          <p:cNvPr id="12" name="TextBox 11"/>
          <p:cNvSpPr txBox="1"/>
          <p:nvPr/>
        </p:nvSpPr>
        <p:spPr>
          <a:xfrm>
            <a:off x="7640206" y="4819267"/>
            <a:ext cx="1307945" cy="369332"/>
          </a:xfrm>
          <a:prstGeom prst="rect">
            <a:avLst/>
          </a:prstGeom>
          <a:noFill/>
        </p:spPr>
        <p:txBody>
          <a:bodyPr wrap="none" rtlCol="0">
            <a:spAutoFit/>
          </a:bodyPr>
          <a:lstStyle/>
          <a:p>
            <a:r>
              <a:rPr lang="en-US" dirty="0" smtClean="0"/>
              <a:t>71 | 48 | 26</a:t>
            </a:r>
            <a:endParaRPr lang="en-US" dirty="0"/>
          </a:p>
        </p:txBody>
      </p:sp>
      <p:sp>
        <p:nvSpPr>
          <p:cNvPr id="13" name="TextBox 12"/>
          <p:cNvSpPr txBox="1"/>
          <p:nvPr/>
        </p:nvSpPr>
        <p:spPr>
          <a:xfrm>
            <a:off x="7640206" y="5800012"/>
            <a:ext cx="1307945" cy="369332"/>
          </a:xfrm>
          <a:prstGeom prst="rect">
            <a:avLst/>
          </a:prstGeom>
          <a:noFill/>
        </p:spPr>
        <p:txBody>
          <a:bodyPr wrap="none" rtlCol="0">
            <a:spAutoFit/>
          </a:bodyPr>
          <a:lstStyle/>
          <a:p>
            <a:r>
              <a:rPr lang="en-US" dirty="0" smtClean="0"/>
              <a:t>55 | 44 | 43</a:t>
            </a:r>
            <a:endParaRPr lang="en-US" dirty="0"/>
          </a:p>
        </p:txBody>
      </p:sp>
      <p:sp>
        <p:nvSpPr>
          <p:cNvPr id="14" name="TextBox 13"/>
          <p:cNvSpPr txBox="1"/>
          <p:nvPr/>
        </p:nvSpPr>
        <p:spPr>
          <a:xfrm>
            <a:off x="0" y="4559975"/>
            <a:ext cx="4058630" cy="954107"/>
          </a:xfrm>
          <a:prstGeom prst="rect">
            <a:avLst/>
          </a:prstGeom>
          <a:noFill/>
        </p:spPr>
        <p:txBody>
          <a:bodyPr wrap="square" rtlCol="0">
            <a:spAutoFit/>
          </a:bodyPr>
          <a:lstStyle/>
          <a:p>
            <a:pPr algn="r"/>
            <a:r>
              <a:rPr lang="en-US" sz="1400" dirty="0" smtClean="0"/>
              <a:t>The CEO of Starbucks says the health care law is going to have unintended consequences for small businesses that may have negative effect on economy</a:t>
            </a:r>
            <a:endParaRPr lang="en-US" sz="1400" dirty="0"/>
          </a:p>
        </p:txBody>
      </p:sp>
      <p:sp>
        <p:nvSpPr>
          <p:cNvPr id="15" name="TextBox 14"/>
          <p:cNvSpPr txBox="1"/>
          <p:nvPr/>
        </p:nvSpPr>
        <p:spPr>
          <a:xfrm>
            <a:off x="0" y="5568330"/>
            <a:ext cx="4058630" cy="738664"/>
          </a:xfrm>
          <a:prstGeom prst="rect">
            <a:avLst/>
          </a:prstGeom>
          <a:noFill/>
        </p:spPr>
        <p:txBody>
          <a:bodyPr wrap="square" rtlCol="0">
            <a:spAutoFit/>
          </a:bodyPr>
          <a:lstStyle/>
          <a:p>
            <a:pPr algn="r"/>
            <a:r>
              <a:rPr lang="en-US" sz="1400" dirty="0" smtClean="0"/>
              <a:t>The CBO estimated that 10 years after the new health care law is implemented, there will still be 30 million Americans without health insurance</a:t>
            </a:r>
            <a:endParaRPr lang="en-US" sz="1400" dirty="0"/>
          </a:p>
        </p:txBody>
      </p:sp>
    </p:spTree>
    <p:extLst>
      <p:ext uri="{BB962C8B-B14F-4D97-AF65-F5344CB8AC3E}">
        <p14:creationId xmlns:p14="http://schemas.microsoft.com/office/powerpoint/2010/main" val="40137831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24"/>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488484"/>
            <a:ext cx="8229600" cy="4525963"/>
          </a:xfrm>
        </p:spPr>
        <p:txBody>
          <a:bodyPr>
            <a:noAutofit/>
          </a:bodyPr>
          <a:lstStyle/>
          <a:p>
            <a:pPr>
              <a:spcBef>
                <a:spcPts val="0"/>
              </a:spcBef>
              <a:spcAft>
                <a:spcPts val="1200"/>
              </a:spcAft>
              <a:buClr>
                <a:srgbClr val="AE282F"/>
              </a:buClr>
              <a:buSzPct val="125000"/>
              <a:buFont typeface="Arial" charset="0"/>
              <a:buChar char="•"/>
            </a:pPr>
            <a:r>
              <a:rPr lang="en-US" sz="2400" dirty="0" smtClean="0">
                <a:latin typeface="Calibri"/>
                <a:cs typeface="Calibri"/>
              </a:rPr>
              <a:t>Overall attitudes about the health care reform law remain remarkably stable, with opponents outnumbering supporters by a single-digit margin.</a:t>
            </a:r>
          </a:p>
          <a:p>
            <a:pPr>
              <a:spcBef>
                <a:spcPts val="0"/>
              </a:spcBef>
              <a:spcAft>
                <a:spcPts val="1200"/>
              </a:spcAft>
              <a:buClr>
                <a:srgbClr val="AE282F"/>
              </a:buClr>
              <a:buSzPct val="125000"/>
              <a:buFont typeface="Arial" charset="0"/>
              <a:buChar char="•"/>
            </a:pPr>
            <a:r>
              <a:rPr lang="en-US" sz="2400" dirty="0" smtClean="0">
                <a:latin typeface="Calibri"/>
                <a:cs typeface="Calibri"/>
              </a:rPr>
              <a:t>Because many positive aspects of the law have already been implemented, but negative aspects are yet to come, 2014 implementation will probably strengthen opponents more than supporters.</a:t>
            </a:r>
          </a:p>
          <a:p>
            <a:pPr>
              <a:spcBef>
                <a:spcPts val="0"/>
              </a:spcBef>
              <a:spcAft>
                <a:spcPts val="1200"/>
              </a:spcAft>
              <a:buClr>
                <a:srgbClr val="AE282F"/>
              </a:buClr>
              <a:buSzPct val="125000"/>
              <a:buFont typeface="Arial" charset="0"/>
              <a:buChar char="•"/>
            </a:pPr>
            <a:r>
              <a:rPr lang="en-US" sz="2400" dirty="0">
                <a:cs typeface="Calibri"/>
              </a:rPr>
              <a:t>After discussing specific aspects of the law, opponents want to dismantle the worst parts now rather than wait for full repeal.  Say “dismantle the worst </a:t>
            </a:r>
            <a:r>
              <a:rPr lang="en-US" sz="2400" dirty="0" smtClean="0">
                <a:cs typeface="Calibri"/>
              </a:rPr>
              <a:t>parts now,</a:t>
            </a:r>
            <a:r>
              <a:rPr lang="en-US" sz="2400" dirty="0">
                <a:cs typeface="Calibri"/>
              </a:rPr>
              <a:t>” not “fix the law.</a:t>
            </a:r>
            <a:r>
              <a:rPr lang="en-US" sz="2400" dirty="0" smtClean="0">
                <a:cs typeface="Calibri"/>
              </a:rPr>
              <a:t>”</a:t>
            </a:r>
            <a:endParaRPr lang="en-US" sz="2400" dirty="0" smtClean="0">
              <a:latin typeface="Calibri"/>
              <a:cs typeface="Calibri"/>
            </a:endParaRPr>
          </a:p>
          <a:p>
            <a:pPr>
              <a:spcBef>
                <a:spcPts val="0"/>
              </a:spcBef>
              <a:spcAft>
                <a:spcPts val="1200"/>
              </a:spcAft>
              <a:buClr>
                <a:srgbClr val="AE282F"/>
              </a:buClr>
              <a:buSzPct val="125000"/>
              <a:buFont typeface="Arial" charset="0"/>
              <a:buChar char="•"/>
            </a:pPr>
            <a:endParaRPr lang="en-US" sz="2400" dirty="0">
              <a:latin typeface="Calibri"/>
              <a:cs typeface="Calibri"/>
            </a:endParaRPr>
          </a:p>
        </p:txBody>
      </p:sp>
    </p:spTree>
    <p:extLst>
      <p:ext uri="{BB962C8B-B14F-4D97-AF65-F5344CB8AC3E}">
        <p14:creationId xmlns:p14="http://schemas.microsoft.com/office/powerpoint/2010/main" val="3589060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24"/>
            <a:ext cx="8229600" cy="1143000"/>
          </a:xfrm>
        </p:spPr>
        <p:txBody>
          <a:bodyPr/>
          <a:lstStyle/>
          <a:p>
            <a:r>
              <a:rPr lang="en-US" dirty="0" smtClean="0"/>
              <a:t>Conclusions (continued)</a:t>
            </a:r>
            <a:endParaRPr lang="en-US" dirty="0"/>
          </a:p>
        </p:txBody>
      </p:sp>
      <p:sp>
        <p:nvSpPr>
          <p:cNvPr id="3" name="Content Placeholder 2"/>
          <p:cNvSpPr>
            <a:spLocks noGrp="1"/>
          </p:cNvSpPr>
          <p:nvPr>
            <p:ph idx="1"/>
          </p:nvPr>
        </p:nvSpPr>
        <p:spPr>
          <a:xfrm>
            <a:off x="457200" y="1488484"/>
            <a:ext cx="8229600" cy="4525963"/>
          </a:xfrm>
        </p:spPr>
        <p:txBody>
          <a:bodyPr>
            <a:noAutofit/>
          </a:bodyPr>
          <a:lstStyle/>
          <a:p>
            <a:pPr>
              <a:spcBef>
                <a:spcPts val="0"/>
              </a:spcBef>
              <a:spcAft>
                <a:spcPts val="1200"/>
              </a:spcAft>
              <a:buClr>
                <a:srgbClr val="AE282F"/>
              </a:buClr>
              <a:buSzPct val="125000"/>
              <a:buFont typeface="Arial" charset="0"/>
              <a:buChar char="•"/>
            </a:pPr>
            <a:r>
              <a:rPr lang="en-US" sz="2400" dirty="0">
                <a:cs typeface="Calibri"/>
              </a:rPr>
              <a:t>Threatening a government shutdown to repeal the law will backfire.</a:t>
            </a:r>
          </a:p>
          <a:p>
            <a:pPr>
              <a:spcBef>
                <a:spcPts val="0"/>
              </a:spcBef>
              <a:spcAft>
                <a:spcPts val="1200"/>
              </a:spcAft>
              <a:buClr>
                <a:srgbClr val="AE282F"/>
              </a:buClr>
              <a:buSzPct val="125000"/>
              <a:buFont typeface="Arial" charset="0"/>
              <a:buChar char="•"/>
            </a:pPr>
            <a:r>
              <a:rPr lang="en-US" sz="2400" dirty="0" smtClean="0">
                <a:cs typeface="Calibri"/>
              </a:rPr>
              <a:t>Implementation </a:t>
            </a:r>
            <a:r>
              <a:rPr lang="en-US" sz="2400" dirty="0">
                <a:cs typeface="Calibri"/>
              </a:rPr>
              <a:t>of the law gives Republicans an opportunity to make real inroads into the Democratic leanings of young people.</a:t>
            </a:r>
          </a:p>
          <a:p>
            <a:pPr>
              <a:spcBef>
                <a:spcPts val="0"/>
              </a:spcBef>
              <a:spcAft>
                <a:spcPts val="1200"/>
              </a:spcAft>
              <a:buClr>
                <a:srgbClr val="AE282F"/>
              </a:buClr>
              <a:buSzPct val="125000"/>
              <a:buFont typeface="Arial" charset="0"/>
              <a:buChar char="•"/>
            </a:pPr>
            <a:r>
              <a:rPr lang="en-US" sz="2400" dirty="0">
                <a:cs typeface="Calibri"/>
              </a:rPr>
              <a:t>The IRS role in enforcing the law is a major problem for supporters right now.</a:t>
            </a:r>
          </a:p>
          <a:p>
            <a:pPr>
              <a:spcBef>
                <a:spcPts val="0"/>
              </a:spcBef>
              <a:spcAft>
                <a:spcPts val="1200"/>
              </a:spcAft>
              <a:buClr>
                <a:srgbClr val="AE282F"/>
              </a:buClr>
              <a:buSzPct val="125000"/>
              <a:buFont typeface="Arial" charset="0"/>
              <a:buChar char="•"/>
            </a:pPr>
            <a:r>
              <a:rPr lang="en-US" sz="2400" dirty="0" smtClean="0">
                <a:latin typeface="Calibri"/>
                <a:cs typeface="Calibri"/>
              </a:rPr>
              <a:t>Top concerns about the law are rising health care costs, rising insurance premiums</a:t>
            </a:r>
            <a:r>
              <a:rPr lang="en-US" sz="2400" dirty="0">
                <a:latin typeface="Calibri"/>
                <a:cs typeface="Calibri"/>
              </a:rPr>
              <a:t> </a:t>
            </a:r>
            <a:r>
              <a:rPr lang="en-US" sz="2400" dirty="0" smtClean="0">
                <a:latin typeface="Calibri"/>
                <a:cs typeface="Calibri"/>
              </a:rPr>
              <a:t>(especially for young and healthy people), and loss of employer-provided coverage.</a:t>
            </a:r>
          </a:p>
        </p:txBody>
      </p:sp>
    </p:spTree>
    <p:extLst>
      <p:ext uri="{BB962C8B-B14F-4D97-AF65-F5344CB8AC3E}">
        <p14:creationId xmlns:p14="http://schemas.microsoft.com/office/powerpoint/2010/main" val="2086377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24"/>
            <a:ext cx="8229600" cy="1143000"/>
          </a:xfrm>
        </p:spPr>
        <p:txBody>
          <a:bodyPr/>
          <a:lstStyle/>
          <a:p>
            <a:r>
              <a:rPr lang="en-US" dirty="0" smtClean="0"/>
              <a:t>Conclusions (continued)</a:t>
            </a:r>
            <a:endParaRPr lang="en-US" dirty="0"/>
          </a:p>
        </p:txBody>
      </p:sp>
      <p:sp>
        <p:nvSpPr>
          <p:cNvPr id="3" name="Content Placeholder 2"/>
          <p:cNvSpPr>
            <a:spLocks noGrp="1"/>
          </p:cNvSpPr>
          <p:nvPr>
            <p:ph idx="1"/>
          </p:nvPr>
        </p:nvSpPr>
        <p:spPr>
          <a:xfrm>
            <a:off x="457200" y="1488484"/>
            <a:ext cx="8229600" cy="5369516"/>
          </a:xfrm>
        </p:spPr>
        <p:txBody>
          <a:bodyPr>
            <a:noAutofit/>
          </a:bodyPr>
          <a:lstStyle/>
          <a:p>
            <a:pPr>
              <a:spcBef>
                <a:spcPts val="0"/>
              </a:spcBef>
              <a:spcAft>
                <a:spcPts val="1200"/>
              </a:spcAft>
              <a:buClr>
                <a:srgbClr val="AE282F"/>
              </a:buClr>
              <a:buSzPct val="125000"/>
              <a:buFont typeface="Arial" charset="0"/>
              <a:buChar char="•"/>
            </a:pPr>
            <a:r>
              <a:rPr lang="en-US" sz="2400" dirty="0">
                <a:cs typeface="Calibri"/>
              </a:rPr>
              <a:t>Popular reforms focus on individual choice, not government mandates, such as:</a:t>
            </a:r>
          </a:p>
          <a:p>
            <a:pPr lvl="1">
              <a:spcBef>
                <a:spcPts val="0"/>
              </a:spcBef>
              <a:spcAft>
                <a:spcPts val="1200"/>
              </a:spcAft>
              <a:buClr>
                <a:srgbClr val="AE282F"/>
              </a:buClr>
              <a:buSzPct val="125000"/>
              <a:buFont typeface="Lucida Grande"/>
              <a:buChar char="−"/>
            </a:pPr>
            <a:r>
              <a:rPr lang="en-US" sz="2400" dirty="0">
                <a:cs typeface="Calibri"/>
              </a:rPr>
              <a:t>Allow sale of less expensive catastrophic policies;</a:t>
            </a:r>
          </a:p>
          <a:p>
            <a:pPr lvl="1">
              <a:spcBef>
                <a:spcPts val="0"/>
              </a:spcBef>
              <a:spcAft>
                <a:spcPts val="1200"/>
              </a:spcAft>
              <a:buClr>
                <a:srgbClr val="AE282F"/>
              </a:buClr>
              <a:buSzPct val="125000"/>
              <a:buFont typeface="Lucida Grande"/>
              <a:buChar char="−"/>
            </a:pPr>
            <a:r>
              <a:rPr lang="en-US" sz="2400" dirty="0">
                <a:cs typeface="Calibri"/>
              </a:rPr>
              <a:t>Expand HSAs;</a:t>
            </a:r>
          </a:p>
          <a:p>
            <a:pPr lvl="1">
              <a:spcBef>
                <a:spcPts val="0"/>
              </a:spcBef>
              <a:spcAft>
                <a:spcPts val="1200"/>
              </a:spcAft>
              <a:buClr>
                <a:srgbClr val="AE282F"/>
              </a:buClr>
              <a:buSzPct val="125000"/>
              <a:buFont typeface="Lucida Grande"/>
              <a:buChar char="−"/>
            </a:pPr>
            <a:r>
              <a:rPr lang="en-US" sz="2400" dirty="0" smtClean="0">
                <a:cs typeface="Calibri"/>
              </a:rPr>
              <a:t>Purchase </a:t>
            </a:r>
            <a:r>
              <a:rPr lang="en-US" sz="2400" dirty="0">
                <a:cs typeface="Calibri"/>
              </a:rPr>
              <a:t>health insurance across state </a:t>
            </a:r>
            <a:r>
              <a:rPr lang="en-US" sz="2400" dirty="0" smtClean="0">
                <a:cs typeface="Calibri"/>
              </a:rPr>
              <a:t>lines;</a:t>
            </a:r>
            <a:endParaRPr lang="en-US" sz="2400" dirty="0">
              <a:cs typeface="Calibri"/>
            </a:endParaRPr>
          </a:p>
          <a:p>
            <a:pPr lvl="1">
              <a:spcBef>
                <a:spcPts val="0"/>
              </a:spcBef>
              <a:spcAft>
                <a:spcPts val="1200"/>
              </a:spcAft>
              <a:buClr>
                <a:srgbClr val="AE282F"/>
              </a:buClr>
              <a:buSzPct val="125000"/>
              <a:buFont typeface="Lucida Grande"/>
              <a:buChar char="−"/>
            </a:pPr>
            <a:r>
              <a:rPr lang="en-US" sz="2400" dirty="0">
                <a:cs typeface="Calibri"/>
              </a:rPr>
              <a:t>Purchase health insurance with pre-tax </a:t>
            </a:r>
            <a:r>
              <a:rPr lang="en-US" sz="2400" dirty="0" smtClean="0">
                <a:cs typeface="Calibri"/>
              </a:rPr>
              <a:t>dollars;</a:t>
            </a:r>
            <a:endParaRPr lang="en-US" sz="2400" dirty="0">
              <a:cs typeface="Calibri"/>
            </a:endParaRPr>
          </a:p>
          <a:p>
            <a:pPr lvl="1">
              <a:spcBef>
                <a:spcPts val="0"/>
              </a:spcBef>
              <a:spcAft>
                <a:spcPts val="1200"/>
              </a:spcAft>
              <a:buClr>
                <a:srgbClr val="AE282F"/>
              </a:buClr>
              <a:buSzPct val="125000"/>
              <a:buFont typeface="Lucida Grande"/>
              <a:buChar char="−"/>
            </a:pPr>
            <a:r>
              <a:rPr lang="en-US" sz="2400" dirty="0" smtClean="0">
                <a:cs typeface="Calibri"/>
              </a:rPr>
              <a:t>Allow </a:t>
            </a:r>
            <a:r>
              <a:rPr lang="en-US" sz="2400" dirty="0">
                <a:cs typeface="Calibri"/>
              </a:rPr>
              <a:t>seniors to use Medicare money to purchase private </a:t>
            </a:r>
            <a:r>
              <a:rPr lang="en-US" sz="2400" dirty="0" smtClean="0">
                <a:cs typeface="Calibri"/>
              </a:rPr>
              <a:t>policies.</a:t>
            </a:r>
            <a:endParaRPr lang="en-US" sz="2400" dirty="0">
              <a:cs typeface="Calibri"/>
            </a:endParaRPr>
          </a:p>
        </p:txBody>
      </p:sp>
    </p:spTree>
    <p:extLst>
      <p:ext uri="{BB962C8B-B14F-4D97-AF65-F5344CB8AC3E}">
        <p14:creationId xmlns:p14="http://schemas.microsoft.com/office/powerpoint/2010/main" val="905196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(continued)</a:t>
            </a:r>
          </a:p>
        </p:txBody>
      </p:sp>
      <p:sp>
        <p:nvSpPr>
          <p:cNvPr id="3" name="Content Placeholder 2"/>
          <p:cNvSpPr>
            <a:spLocks noGrp="1"/>
          </p:cNvSpPr>
          <p:nvPr>
            <p:ph idx="1"/>
          </p:nvPr>
        </p:nvSpPr>
        <p:spPr/>
        <p:txBody>
          <a:bodyPr>
            <a:normAutofit/>
          </a:bodyPr>
          <a:lstStyle/>
          <a:p>
            <a:pPr>
              <a:spcBef>
                <a:spcPts val="0"/>
              </a:spcBef>
              <a:spcAft>
                <a:spcPts val="1200"/>
              </a:spcAft>
              <a:buClr>
                <a:srgbClr val="AE282F"/>
              </a:buClr>
              <a:buSzPct val="125000"/>
              <a:buFont typeface="Arial" charset="0"/>
              <a:buChar char="•"/>
            </a:pPr>
            <a:r>
              <a:rPr lang="en-US" sz="2400" dirty="0" smtClean="0">
                <a:cs typeface="Calibri"/>
              </a:rPr>
              <a:t>Proponents </a:t>
            </a:r>
            <a:r>
              <a:rPr lang="en-US" sz="2400" dirty="0">
                <a:cs typeface="Calibri"/>
              </a:rPr>
              <a:t>of change need to confront the </a:t>
            </a:r>
            <a:r>
              <a:rPr lang="en-US" sz="2400" dirty="0" smtClean="0">
                <a:cs typeface="Calibri"/>
              </a:rPr>
              <a:t>supporters’ </a:t>
            </a:r>
            <a:r>
              <a:rPr lang="en-US" sz="2400" dirty="0">
                <a:cs typeface="Calibri"/>
              </a:rPr>
              <a:t>contention that change will put insurance companies back in charge, cancelling policies and denying coverage based on pre-existing conditions</a:t>
            </a:r>
            <a:r>
              <a:rPr lang="en-US" sz="2400" dirty="0" smtClean="0">
                <a:cs typeface="Calibri"/>
              </a:rPr>
              <a:t>.</a:t>
            </a:r>
          </a:p>
          <a:p>
            <a:pPr>
              <a:spcBef>
                <a:spcPts val="0"/>
              </a:spcBef>
              <a:spcAft>
                <a:spcPts val="1200"/>
              </a:spcAft>
              <a:buClr>
                <a:srgbClr val="AE282F"/>
              </a:buClr>
              <a:buSzPct val="125000"/>
              <a:buFont typeface="Arial" charset="0"/>
              <a:buChar char="•"/>
            </a:pPr>
            <a:r>
              <a:rPr lang="en-US" sz="2400" dirty="0" err="1" smtClean="0">
                <a:cs typeface="Calibri"/>
              </a:rPr>
              <a:t>ObamaCare</a:t>
            </a:r>
            <a:r>
              <a:rPr lang="en-US" sz="2400" dirty="0" smtClean="0">
                <a:cs typeface="Calibri"/>
              </a:rPr>
              <a:t> can be a good issue for Republicans, but only if they work it.</a:t>
            </a:r>
            <a:endParaRPr lang="en-US" sz="2400" dirty="0">
              <a:cs typeface="Calibri"/>
            </a:endParaRPr>
          </a:p>
          <a:p>
            <a:pPr lvl="2">
              <a:spcBef>
                <a:spcPts val="0"/>
              </a:spcBef>
              <a:spcAft>
                <a:spcPts val="1200"/>
              </a:spcAft>
              <a:buClr>
                <a:srgbClr val="AE282F"/>
              </a:buClr>
              <a:buSzPct val="125000"/>
              <a:buFont typeface="Arial" charset="0"/>
              <a:buChar char="•"/>
            </a:pPr>
            <a:endParaRPr lang="en-US" dirty="0">
              <a:cs typeface="Calibri"/>
            </a:endParaRPr>
          </a:p>
          <a:p>
            <a:pPr marL="857250" lvl="2" indent="0">
              <a:spcBef>
                <a:spcPts val="0"/>
              </a:spcBef>
              <a:spcAft>
                <a:spcPts val="1200"/>
              </a:spcAft>
              <a:buClr>
                <a:srgbClr val="AE282F"/>
              </a:buClr>
              <a:buSzPct val="125000"/>
              <a:buNone/>
            </a:pPr>
            <a:endParaRPr lang="en-US" dirty="0">
              <a:cs typeface="Calibri"/>
            </a:endParaRPr>
          </a:p>
          <a:p>
            <a:pPr>
              <a:spcBef>
                <a:spcPts val="0"/>
              </a:spcBef>
              <a:spcAft>
                <a:spcPts val="1200"/>
              </a:spcAft>
              <a:buClr>
                <a:srgbClr val="AE282F"/>
              </a:buClr>
              <a:buSzPct val="125000"/>
              <a:buFont typeface="Arial" charset="0"/>
              <a:buChar char="•"/>
            </a:pPr>
            <a:endParaRPr lang="en-US" sz="2400" dirty="0">
              <a:cs typeface="Calibri"/>
            </a:endParaRPr>
          </a:p>
          <a:p>
            <a:pPr>
              <a:spcBef>
                <a:spcPts val="0"/>
              </a:spcBef>
              <a:spcAft>
                <a:spcPts val="1200"/>
              </a:spcAft>
              <a:buClr>
                <a:srgbClr val="AE282F"/>
              </a:buClr>
              <a:buSzPct val="125000"/>
              <a:buFont typeface="Arial" charset="0"/>
              <a:buChar char="•"/>
            </a:pPr>
            <a:endParaRPr lang="en-US" sz="2400" dirty="0">
              <a:cs typeface="Calibri"/>
            </a:endParaRPr>
          </a:p>
          <a:p>
            <a:endParaRPr lang="en-US" dirty="0"/>
          </a:p>
        </p:txBody>
      </p:sp>
    </p:spTree>
    <p:extLst>
      <p:ext uri="{BB962C8B-B14F-4D97-AF65-F5344CB8AC3E}">
        <p14:creationId xmlns:p14="http://schemas.microsoft.com/office/powerpoint/2010/main" val="3555174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23149221"/>
              </p:ext>
            </p:extLst>
          </p:nvPr>
        </p:nvGraphicFramePr>
        <p:xfrm>
          <a:off x="457200" y="191773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340108"/>
            <a:ext cx="9144000" cy="740690"/>
          </a:xfrm>
        </p:spPr>
        <p:txBody>
          <a:bodyPr>
            <a:noAutofit/>
          </a:bodyPr>
          <a:lstStyle/>
          <a:p>
            <a:r>
              <a:rPr lang="en-US" sz="2800" dirty="0"/>
              <a:t>Democrats think </a:t>
            </a:r>
            <a:r>
              <a:rPr lang="en-US" sz="2800" dirty="0" smtClean="0"/>
              <a:t>health care </a:t>
            </a:r>
            <a:r>
              <a:rPr lang="en-US" sz="2800" dirty="0"/>
              <a:t>is a </a:t>
            </a:r>
            <a:r>
              <a:rPr lang="en-US" sz="2800" dirty="0" smtClean="0"/>
              <a:t>right, but Republicans </a:t>
            </a:r>
            <a:br>
              <a:rPr lang="en-US" sz="2800" dirty="0" smtClean="0"/>
            </a:br>
            <a:r>
              <a:rPr lang="en-US" sz="2800" dirty="0" smtClean="0"/>
              <a:t>and Independents think it’s a citizen’s responsibility.</a:t>
            </a:r>
            <a:endParaRPr lang="en-US" sz="2800" dirty="0"/>
          </a:p>
        </p:txBody>
      </p:sp>
      <p:sp>
        <p:nvSpPr>
          <p:cNvPr id="4" name="TextBox 3"/>
          <p:cNvSpPr txBox="1"/>
          <p:nvPr/>
        </p:nvSpPr>
        <p:spPr>
          <a:xfrm>
            <a:off x="457200" y="1338314"/>
            <a:ext cx="8229600" cy="830997"/>
          </a:xfrm>
          <a:prstGeom prst="rect">
            <a:avLst/>
          </a:prstGeom>
          <a:noFill/>
        </p:spPr>
        <p:txBody>
          <a:bodyPr wrap="square" rtlCol="0">
            <a:spAutoFit/>
          </a:bodyPr>
          <a:lstStyle/>
          <a:p>
            <a:pPr algn="ctr"/>
            <a:r>
              <a:rPr lang="en-US" sz="1600" i="1" dirty="0"/>
              <a:t>In general, do you view health care as a right guaranteed to all citizens by the federal government, or is it something that citizens should be primarily responsible for providing for themselves?</a:t>
            </a:r>
            <a:r>
              <a:rPr lang="en-US" sz="1600" i="1" dirty="0" smtClean="0">
                <a:effectLst/>
              </a:rPr>
              <a:t> </a:t>
            </a:r>
            <a:endParaRPr lang="en-US" sz="1600" i="1" dirty="0"/>
          </a:p>
        </p:txBody>
      </p:sp>
    </p:spTree>
    <p:extLst>
      <p:ext uri="{BB962C8B-B14F-4D97-AF65-F5344CB8AC3E}">
        <p14:creationId xmlns:p14="http://schemas.microsoft.com/office/powerpoint/2010/main" val="5267522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90434205"/>
              </p:ext>
            </p:extLst>
          </p:nvPr>
        </p:nvGraphicFramePr>
        <p:xfrm>
          <a:off x="457200" y="195915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340108"/>
            <a:ext cx="8229600" cy="1143000"/>
          </a:xfrm>
        </p:spPr>
        <p:txBody>
          <a:bodyPr>
            <a:noAutofit/>
          </a:bodyPr>
          <a:lstStyle/>
          <a:p>
            <a:r>
              <a:rPr lang="en-US" sz="2800" dirty="0" smtClean="0"/>
              <a:t>Voters oppose the health care reform law by five points, identical to our last survey in March. </a:t>
            </a:r>
            <a:endParaRPr lang="en-US" sz="2800" dirty="0"/>
          </a:p>
        </p:txBody>
      </p:sp>
      <p:sp>
        <p:nvSpPr>
          <p:cNvPr id="4" name="TextBox 3"/>
          <p:cNvSpPr txBox="1"/>
          <p:nvPr/>
        </p:nvSpPr>
        <p:spPr>
          <a:xfrm>
            <a:off x="845095" y="1531598"/>
            <a:ext cx="7453810" cy="584776"/>
          </a:xfrm>
          <a:prstGeom prst="rect">
            <a:avLst/>
          </a:prstGeom>
          <a:noFill/>
        </p:spPr>
        <p:txBody>
          <a:bodyPr wrap="square" rtlCol="0">
            <a:spAutoFit/>
          </a:bodyPr>
          <a:lstStyle/>
          <a:p>
            <a:pPr algn="ctr"/>
            <a:r>
              <a:rPr lang="en-US" sz="1600" i="1" dirty="0"/>
              <a:t>Do you support or oppose the health care reform law that passed in 2010, also known as the Affordable Care Act or </a:t>
            </a:r>
            <a:r>
              <a:rPr lang="en-US" sz="1600" i="1" dirty="0" err="1"/>
              <a:t>ObamaCare</a:t>
            </a:r>
            <a:r>
              <a:rPr lang="en-US" sz="1600" i="1" dirty="0" smtClean="0"/>
              <a:t>?</a:t>
            </a:r>
            <a:endParaRPr lang="en-US" sz="1600" i="1" dirty="0"/>
          </a:p>
        </p:txBody>
      </p:sp>
    </p:spTree>
    <p:extLst>
      <p:ext uri="{BB962C8B-B14F-4D97-AF65-F5344CB8AC3E}">
        <p14:creationId xmlns:p14="http://schemas.microsoft.com/office/powerpoint/2010/main" val="40606821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d Clou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731718"/>
            <a:ext cx="8875059" cy="6858000"/>
          </a:xfrm>
          <a:prstGeom prst="rect">
            <a:avLst/>
          </a:prstGeom>
        </p:spPr>
      </p:pic>
      <p:sp>
        <p:nvSpPr>
          <p:cNvPr id="2" name="Title 1"/>
          <p:cNvSpPr>
            <a:spLocks noGrp="1"/>
          </p:cNvSpPr>
          <p:nvPr>
            <p:ph type="title"/>
          </p:nvPr>
        </p:nvSpPr>
        <p:spPr>
          <a:xfrm>
            <a:off x="457200" y="340108"/>
            <a:ext cx="8229600" cy="1143000"/>
          </a:xfrm>
        </p:spPr>
        <p:txBody>
          <a:bodyPr>
            <a:noAutofit/>
          </a:bodyPr>
          <a:lstStyle/>
          <a:p>
            <a:r>
              <a:rPr lang="en-US" sz="3200" dirty="0" smtClean="0"/>
              <a:t>Positive Words About the law</a:t>
            </a:r>
            <a:br>
              <a:rPr lang="en-US" sz="3200" dirty="0" smtClean="0"/>
            </a:br>
            <a:endParaRPr lang="en-US" sz="3200" dirty="0"/>
          </a:p>
        </p:txBody>
      </p:sp>
      <p:sp>
        <p:nvSpPr>
          <p:cNvPr id="4" name="TextBox 3"/>
          <p:cNvSpPr txBox="1"/>
          <p:nvPr/>
        </p:nvSpPr>
        <p:spPr>
          <a:xfrm>
            <a:off x="457200" y="1158836"/>
            <a:ext cx="8229600" cy="646331"/>
          </a:xfrm>
          <a:prstGeom prst="rect">
            <a:avLst/>
          </a:prstGeom>
          <a:noFill/>
        </p:spPr>
        <p:txBody>
          <a:bodyPr wrap="square" rtlCol="0">
            <a:spAutoFit/>
          </a:bodyPr>
          <a:lstStyle/>
          <a:p>
            <a:pPr algn="ctr"/>
            <a:r>
              <a:rPr lang="en-US" i="1" dirty="0"/>
              <a:t>When you think about that health care reform law, what one word comes to your mind first?</a:t>
            </a:r>
            <a:r>
              <a:rPr lang="en-US" i="1" dirty="0" smtClean="0">
                <a:effectLst/>
              </a:rPr>
              <a:t> </a:t>
            </a:r>
            <a:endParaRPr lang="en-US" i="1" dirty="0"/>
          </a:p>
        </p:txBody>
      </p:sp>
    </p:spTree>
    <p:extLst>
      <p:ext uri="{BB962C8B-B14F-4D97-AF65-F5344CB8AC3E}">
        <p14:creationId xmlns:p14="http://schemas.microsoft.com/office/powerpoint/2010/main" val="379878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Word Clou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3510"/>
            <a:ext cx="8875059" cy="6858000"/>
          </a:xfrm>
          <a:prstGeom prst="rect">
            <a:avLst/>
          </a:prstGeom>
        </p:spPr>
      </p:pic>
      <p:sp>
        <p:nvSpPr>
          <p:cNvPr id="2" name="Title 1"/>
          <p:cNvSpPr>
            <a:spLocks noGrp="1"/>
          </p:cNvSpPr>
          <p:nvPr>
            <p:ph type="title"/>
          </p:nvPr>
        </p:nvSpPr>
        <p:spPr>
          <a:xfrm>
            <a:off x="457200" y="340108"/>
            <a:ext cx="8229600" cy="1143000"/>
          </a:xfrm>
        </p:spPr>
        <p:txBody>
          <a:bodyPr>
            <a:noAutofit/>
          </a:bodyPr>
          <a:lstStyle/>
          <a:p>
            <a:r>
              <a:rPr lang="en-US" sz="3200" dirty="0" smtClean="0"/>
              <a:t>Negative</a:t>
            </a:r>
            <a:r>
              <a:rPr lang="en-US" sz="3200" dirty="0"/>
              <a:t> </a:t>
            </a:r>
            <a:r>
              <a:rPr lang="en-US" sz="3200" dirty="0" smtClean="0"/>
              <a:t>Words About the Law</a:t>
            </a:r>
            <a:endParaRPr lang="en-US" sz="3200" dirty="0"/>
          </a:p>
        </p:txBody>
      </p:sp>
      <p:sp>
        <p:nvSpPr>
          <p:cNvPr id="4" name="TextBox 3"/>
          <p:cNvSpPr txBox="1"/>
          <p:nvPr/>
        </p:nvSpPr>
        <p:spPr>
          <a:xfrm>
            <a:off x="457200" y="1158836"/>
            <a:ext cx="8229600" cy="646331"/>
          </a:xfrm>
          <a:prstGeom prst="rect">
            <a:avLst/>
          </a:prstGeom>
          <a:noFill/>
        </p:spPr>
        <p:txBody>
          <a:bodyPr wrap="square" rtlCol="0">
            <a:spAutoFit/>
          </a:bodyPr>
          <a:lstStyle/>
          <a:p>
            <a:pPr algn="ctr"/>
            <a:r>
              <a:rPr lang="en-US" i="1" dirty="0"/>
              <a:t>When you think about that health care reform law, what one word comes to your mind first?</a:t>
            </a:r>
            <a:r>
              <a:rPr lang="en-US" i="1" dirty="0" smtClean="0">
                <a:effectLst/>
              </a:rPr>
              <a:t> </a:t>
            </a:r>
            <a:endParaRPr lang="en-US" i="1" dirty="0"/>
          </a:p>
        </p:txBody>
      </p:sp>
    </p:spTree>
    <p:extLst>
      <p:ext uri="{BB962C8B-B14F-4D97-AF65-F5344CB8AC3E}">
        <p14:creationId xmlns:p14="http://schemas.microsoft.com/office/powerpoint/2010/main" val="9630565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60"/>
            <a:ext cx="8229600" cy="1269937"/>
          </a:xfrm>
        </p:spPr>
        <p:txBody>
          <a:bodyPr>
            <a:noAutofit/>
          </a:bodyPr>
          <a:lstStyle/>
          <a:p>
            <a:r>
              <a:rPr lang="en-US" sz="2800" dirty="0" smtClean="0"/>
              <a:t>Making health care more affordable overwhelmingly remains the highest priority.</a:t>
            </a:r>
            <a:endParaRPr lang="en-US" sz="2800" dirty="0"/>
          </a:p>
        </p:txBody>
      </p:sp>
      <p:sp>
        <p:nvSpPr>
          <p:cNvPr id="4" name="TextBox 3"/>
          <p:cNvSpPr txBox="1"/>
          <p:nvPr/>
        </p:nvSpPr>
        <p:spPr>
          <a:xfrm>
            <a:off x="685930" y="1490180"/>
            <a:ext cx="7772141" cy="830997"/>
          </a:xfrm>
          <a:prstGeom prst="rect">
            <a:avLst/>
          </a:prstGeom>
          <a:noFill/>
        </p:spPr>
        <p:txBody>
          <a:bodyPr wrap="square" rtlCol="0">
            <a:spAutoFit/>
          </a:bodyPr>
          <a:lstStyle/>
          <a:p>
            <a:pPr algn="ctr"/>
            <a:r>
              <a:rPr lang="en-US" sz="1600" i="1" dirty="0"/>
              <a:t>Which of the following do you think should be the top priority for health care in America today (ROTATE:  improving the quality of health care, making health care more affordable, or covering the uninsured)?</a:t>
            </a:r>
          </a:p>
        </p:txBody>
      </p:sp>
      <p:graphicFrame>
        <p:nvGraphicFramePr>
          <p:cNvPr id="5" name="Content Placeholder 4"/>
          <p:cNvGraphicFramePr>
            <a:graphicFrameLocks/>
          </p:cNvGraphicFramePr>
          <p:nvPr>
            <p:extLst>
              <p:ext uri="{D42A27DB-BD31-4B8C-83A1-F6EECF244321}">
                <p14:modId xmlns:p14="http://schemas.microsoft.com/office/powerpoint/2010/main" val="776357703"/>
              </p:ext>
            </p:extLst>
          </p:nvPr>
        </p:nvGraphicFramePr>
        <p:xfrm>
          <a:off x="457200" y="197296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0914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10702"/>
            <a:ext cx="8229600" cy="923330"/>
          </a:xfrm>
          <a:prstGeom prst="rect">
            <a:avLst/>
          </a:prstGeom>
          <a:noFill/>
        </p:spPr>
        <p:txBody>
          <a:bodyPr wrap="square" rtlCol="0">
            <a:spAutoFit/>
          </a:bodyPr>
          <a:lstStyle/>
          <a:p>
            <a:pPr algn="ctr"/>
            <a:r>
              <a:rPr lang="en-US" i="1" dirty="0"/>
              <a:t>Thinking specifically about that top priority, would you say the health care reform law passed in 2010 (ROTATE: helps achieve that priority, makes things worse) or has no effect on that priority?</a:t>
            </a:r>
            <a:r>
              <a:rPr lang="en-US" i="1" dirty="0" smtClean="0">
                <a:effectLst/>
              </a:rPr>
              <a:t> </a:t>
            </a:r>
            <a:endParaRPr lang="en-US" i="1" dirty="0"/>
          </a:p>
        </p:txBody>
      </p:sp>
      <p:sp>
        <p:nvSpPr>
          <p:cNvPr id="2" name="Title 1"/>
          <p:cNvSpPr>
            <a:spLocks noGrp="1"/>
          </p:cNvSpPr>
          <p:nvPr>
            <p:ph type="title"/>
          </p:nvPr>
        </p:nvSpPr>
        <p:spPr>
          <a:xfrm>
            <a:off x="0" y="0"/>
            <a:ext cx="9144000" cy="1483108"/>
          </a:xfrm>
        </p:spPr>
        <p:txBody>
          <a:bodyPr>
            <a:noAutofit/>
          </a:bodyPr>
          <a:lstStyle/>
          <a:p>
            <a:r>
              <a:rPr lang="en-US" sz="3200" dirty="0" smtClean="0"/>
              <a:t>Only people who think covering the uninsured is the highest priority think the law helps achieve that goal.</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6666515"/>
              </p:ext>
            </p:extLst>
          </p:nvPr>
        </p:nvGraphicFramePr>
        <p:xfrm>
          <a:off x="457200" y="1925807"/>
          <a:ext cx="8229600" cy="42786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62827" y="6359495"/>
            <a:ext cx="5218346" cy="307777"/>
          </a:xfrm>
          <a:prstGeom prst="rect">
            <a:avLst/>
          </a:prstGeom>
          <a:noFill/>
        </p:spPr>
        <p:txBody>
          <a:bodyPr wrap="none" rtlCol="0">
            <a:spAutoFit/>
          </a:bodyPr>
          <a:lstStyle/>
          <a:p>
            <a:pPr algn="ctr"/>
            <a:r>
              <a:rPr lang="en-US" sz="1400" dirty="0" smtClean="0"/>
              <a:t>Note: Results are based on 947 respondents who name a top priority.</a:t>
            </a:r>
            <a:endParaRPr lang="en-US" sz="1400" dirty="0"/>
          </a:p>
        </p:txBody>
      </p:sp>
    </p:spTree>
    <p:extLst>
      <p:ext uri="{BB962C8B-B14F-4D97-AF65-F5344CB8AC3E}">
        <p14:creationId xmlns:p14="http://schemas.microsoft.com/office/powerpoint/2010/main" val="4185340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969" y="1241672"/>
            <a:ext cx="7660063" cy="1323439"/>
          </a:xfrm>
          <a:prstGeom prst="rect">
            <a:avLst/>
          </a:prstGeom>
          <a:noFill/>
        </p:spPr>
        <p:txBody>
          <a:bodyPr wrap="square" rtlCol="0">
            <a:spAutoFit/>
          </a:bodyPr>
          <a:lstStyle/>
          <a:p>
            <a:pPr algn="ctr"/>
            <a:r>
              <a:rPr lang="en-US" sz="1600" i="1" dirty="0"/>
              <a:t>Under the new health care law, the Internal Revenue Service is responsible for enforcing the mandate to carry health insurance, fining people who don’t carry insurance, and determining eligibility for subsidies.  Does knowing the IRS’ role in the health care law make you more likely to support the law, less likely to support the law, or does it have no effect on your support of the law?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8133561"/>
              </p:ext>
            </p:extLst>
          </p:nvPr>
        </p:nvGraphicFramePr>
        <p:xfrm>
          <a:off x="457200" y="2333171"/>
          <a:ext cx="8229600" cy="42209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92491" y="340108"/>
            <a:ext cx="8559019" cy="727180"/>
          </a:xfrm>
        </p:spPr>
        <p:txBody>
          <a:bodyPr>
            <a:noAutofit/>
          </a:bodyPr>
          <a:lstStyle/>
          <a:p>
            <a:r>
              <a:rPr lang="en-US" sz="2800" dirty="0" smtClean="0"/>
              <a:t>Knowing about the IRS’ role in enforcement makes four out of ten voters less likely to support the law.</a:t>
            </a:r>
            <a:endParaRPr lang="en-US" sz="2800" dirty="0"/>
          </a:p>
        </p:txBody>
      </p:sp>
    </p:spTree>
    <p:extLst>
      <p:ext uri="{BB962C8B-B14F-4D97-AF65-F5344CB8AC3E}">
        <p14:creationId xmlns:p14="http://schemas.microsoft.com/office/powerpoint/2010/main" val="5770857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970</TotalTime>
  <Words>2545</Words>
  <Application>Microsoft Macintosh PowerPoint</Application>
  <PresentationFormat>On-screen Show (4:3)</PresentationFormat>
  <Paragraphs>135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Current Attitudes Toward the Health Care Reform Law</vt:lpstr>
      <vt:lpstr>Democrats think health care is a right, but Republicans  and Independents think it’s a citizen’s responsibility.</vt:lpstr>
      <vt:lpstr>Voters oppose the health care reform law by five points, identical to our last survey in March. </vt:lpstr>
      <vt:lpstr>Positive Words About the law </vt:lpstr>
      <vt:lpstr>Negative Words About the Law</vt:lpstr>
      <vt:lpstr>Making health care more affordable overwhelmingly remains the highest priority.</vt:lpstr>
      <vt:lpstr>Only people who think covering the uninsured is the highest priority think the law helps achieve that goal.</vt:lpstr>
      <vt:lpstr>Knowing about the IRS’ role in enforcement makes four out of ten voters less likely to support the law.</vt:lpstr>
      <vt:lpstr>Voters have little or no trust in the IRS keeping their health care information private.</vt:lpstr>
      <vt:lpstr>Republicans and Independents initially split on whether trying for full repeal is a waste of time. . .</vt:lpstr>
      <vt:lpstr>. . .but after discussing specific aspects of the law, large majorities of the law’s opponents want to dismantle the worst parts now rather than wait for full repeal.</vt:lpstr>
      <vt:lpstr>But risking a government shutdown to repeal the law is a non-starter.</vt:lpstr>
      <vt:lpstr>Possible Effects of the  Health Care Reform Law</vt:lpstr>
      <vt:lpstr>Top-tier concerns about possible effects focus on higher  costs, higher taxes, and reduced services for seniors.</vt:lpstr>
      <vt:lpstr>Second-tier concerns focus on losing employer-provided coverage. </vt:lpstr>
      <vt:lpstr>Third-tier concerns focus on new taxes and young people dropping coverage. </vt:lpstr>
      <vt:lpstr>Support for Alternative Health Care Reforms</vt:lpstr>
      <vt:lpstr>Majorities of all three partisan groups believe affordable policies are more important than comprehensive policies.</vt:lpstr>
      <vt:lpstr>Top-tier alternative health care reforms all expand individual choice.</vt:lpstr>
      <vt:lpstr>Second-tier reforms all make health care reform more affordable, especially for young people.</vt:lpstr>
      <vt:lpstr>Eliminating IPAB is the proposal with the least support, and the only one with more opponents than supporters.</vt:lpstr>
      <vt:lpstr>Top Criticisms of the  Health Care Reform Law</vt:lpstr>
      <vt:lpstr>Top-tier criticisms focus on rising costs, losing  employer coverage, and hurting job creation.</vt:lpstr>
      <vt:lpstr>Second-tier criticisms focus on higher premiums, hurting  the economy, and still having people uninsured.</vt:lpstr>
      <vt:lpstr>Conclusions</vt:lpstr>
      <vt:lpstr>Conclusions (continued)</vt:lpstr>
      <vt:lpstr>Conclusions (continued)</vt:lpstr>
      <vt:lpstr>Conclusions (continued)</vt:lpstr>
    </vt:vector>
  </TitlesOfParts>
  <Company>Ayres, McHenry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Martin</dc:creator>
  <cp:lastModifiedBy>Whit Ayres</cp:lastModifiedBy>
  <cp:revision>112</cp:revision>
  <cp:lastPrinted>2013-06-13T17:32:54Z</cp:lastPrinted>
  <dcterms:created xsi:type="dcterms:W3CDTF">2013-06-12T13:23:43Z</dcterms:created>
  <dcterms:modified xsi:type="dcterms:W3CDTF">2013-06-14T18:58:03Z</dcterms:modified>
</cp:coreProperties>
</file>